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3" r:id="rId3"/>
    <p:sldId id="272" r:id="rId4"/>
    <p:sldId id="275" r:id="rId5"/>
    <p:sldId id="257" r:id="rId6"/>
    <p:sldId id="258" r:id="rId7"/>
    <p:sldId id="259" r:id="rId8"/>
    <p:sldId id="263" r:id="rId9"/>
    <p:sldId id="260" r:id="rId10"/>
    <p:sldId id="268" r:id="rId11"/>
    <p:sldId id="264" r:id="rId12"/>
    <p:sldId id="261" r:id="rId13"/>
    <p:sldId id="265" r:id="rId14"/>
    <p:sldId id="266" r:id="rId15"/>
    <p:sldId id="269" r:id="rId16"/>
    <p:sldId id="262" r:id="rId17"/>
    <p:sldId id="267" r:id="rId18"/>
    <p:sldId id="270"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808868-CA14-47CB-B2C7-F6CB5259EF2F}" type="datetimeFigureOut">
              <a:rPr lang="en-US" smtClean="0"/>
              <a:t>10/5/2016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E0C943-B93A-41CD-8A7A-860149290035}" type="slidenum">
              <a:rPr lang="en-US" smtClean="0"/>
              <a:t>‹#›</a:t>
            </a:fld>
            <a:endParaRPr lang="en-US"/>
          </a:p>
        </p:txBody>
      </p:sp>
    </p:spTree>
    <p:extLst>
      <p:ext uri="{BB962C8B-B14F-4D97-AF65-F5344CB8AC3E}">
        <p14:creationId xmlns:p14="http://schemas.microsoft.com/office/powerpoint/2010/main" val="17270410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C2E22-BBDC-4E9A-B562-8E2B11ED52A8}"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362931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2E22-BBDC-4E9A-B562-8E2B11ED52A8}"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152218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2E22-BBDC-4E9A-B562-8E2B11ED52A8}"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45137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2E22-BBDC-4E9A-B562-8E2B11ED52A8}"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110014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C2E22-BBDC-4E9A-B562-8E2B11ED52A8}"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1288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C2E22-BBDC-4E9A-B562-8E2B11ED52A8}"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316380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C2E22-BBDC-4E9A-B562-8E2B11ED52A8}"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210928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C2E22-BBDC-4E9A-B562-8E2B11ED52A8}"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205133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C2E22-BBDC-4E9A-B562-8E2B11ED52A8}"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351387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C2E22-BBDC-4E9A-B562-8E2B11ED52A8}"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311901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C2E22-BBDC-4E9A-B562-8E2B11ED52A8}"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A6863-9A8E-450E-A6B9-6530F915BEB2}" type="slidenum">
              <a:rPr lang="en-US" smtClean="0"/>
              <a:t>‹#›</a:t>
            </a:fld>
            <a:endParaRPr lang="en-US"/>
          </a:p>
        </p:txBody>
      </p:sp>
    </p:spTree>
    <p:extLst>
      <p:ext uri="{BB962C8B-B14F-4D97-AF65-F5344CB8AC3E}">
        <p14:creationId xmlns:p14="http://schemas.microsoft.com/office/powerpoint/2010/main" val="296763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159">
              <a:srgbClr val="D1DCF1"/>
            </a:gs>
            <a:gs pos="90400">
              <a:schemeClr val="bg1">
                <a:lumMod val="75000"/>
              </a:schemeClr>
            </a:gs>
            <a:gs pos="0">
              <a:srgbClr val="92D050"/>
            </a:gs>
            <a:gs pos="50000">
              <a:schemeClr val="accent1">
                <a:tint val="44500"/>
                <a:satMod val="160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C2E22-BBDC-4E9A-B562-8E2B11ED52A8}" type="datetimeFigureOut">
              <a:rPr lang="en-US" smtClean="0"/>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A6863-9A8E-450E-A6B9-6530F915BEB2}" type="slidenum">
              <a:rPr lang="en-US" smtClean="0"/>
              <a:t>‹#›</a:t>
            </a:fld>
            <a:endParaRPr lang="en-US"/>
          </a:p>
        </p:txBody>
      </p:sp>
    </p:spTree>
    <p:extLst>
      <p:ext uri="{BB962C8B-B14F-4D97-AF65-F5344CB8AC3E}">
        <p14:creationId xmlns:p14="http://schemas.microsoft.com/office/powerpoint/2010/main" val="64955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SAT Method for Reading Comprehension Skills </a:t>
            </a:r>
            <a:endParaRPr lang="en-US" dirty="0"/>
          </a:p>
        </p:txBody>
      </p:sp>
      <p:sp>
        <p:nvSpPr>
          <p:cNvPr id="3" name="Subtitle 2"/>
          <p:cNvSpPr>
            <a:spLocks noGrp="1"/>
          </p:cNvSpPr>
          <p:nvPr>
            <p:ph type="subTitle" idx="1"/>
          </p:nvPr>
        </p:nvSpPr>
        <p:spPr>
          <a:xfrm>
            <a:off x="1143000" y="2133600"/>
            <a:ext cx="6400800" cy="1752600"/>
          </a:xfrm>
        </p:spPr>
        <p:txBody>
          <a:bodyPr>
            <a:normAutofit fontScale="85000" lnSpcReduction="20000"/>
          </a:bodyPr>
          <a:lstStyle/>
          <a:p>
            <a:r>
              <a:rPr lang="en-US" dirty="0" smtClean="0"/>
              <a:t>Steps: </a:t>
            </a:r>
          </a:p>
          <a:p>
            <a:pPr marL="514350" indent="-514350">
              <a:buAutoNum type="arabicPeriod"/>
            </a:pPr>
            <a:r>
              <a:rPr lang="en-US" dirty="0" smtClean="0"/>
              <a:t>Reading Actively</a:t>
            </a:r>
          </a:p>
          <a:p>
            <a:pPr marL="514350" indent="-514350">
              <a:buAutoNum type="arabicPeriod"/>
            </a:pPr>
            <a:r>
              <a:rPr lang="en-US" dirty="0" smtClean="0"/>
              <a:t>Examine the Question Stem</a:t>
            </a:r>
          </a:p>
          <a:p>
            <a:pPr marL="514350" indent="-514350">
              <a:buAutoNum type="arabicPeriod"/>
            </a:pPr>
            <a:r>
              <a:rPr lang="en-US" dirty="0" smtClean="0"/>
              <a:t>Predict the Answer</a:t>
            </a:r>
            <a:endParaRPr lang="en-US" dirty="0"/>
          </a:p>
        </p:txBody>
      </p:sp>
      <p:pic>
        <p:nvPicPr>
          <p:cNvPr id="1026" name="Picture 2" descr="http://www.papodecinema.com.br/wp-content/uploads/2013/11/Nota-Maxima-papo-de-cine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3887902"/>
            <a:ext cx="3754581" cy="28176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cdn.turner.com/cnn/dam/assets/111215055904-college-sat-testing-booklet-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63" y="3887902"/>
            <a:ext cx="5009237" cy="281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9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400" y="76200"/>
            <a:ext cx="4040188" cy="838200"/>
          </a:xfrm>
          <a:ln>
            <a:solidFill>
              <a:schemeClr val="accent1"/>
            </a:solidFill>
          </a:ln>
        </p:spPr>
        <p:txBody>
          <a:bodyPr>
            <a:normAutofit fontScale="92500"/>
          </a:bodyPr>
          <a:lstStyle/>
          <a:p>
            <a:pPr algn="ctr"/>
            <a:r>
              <a:rPr lang="en-US" dirty="0" smtClean="0"/>
              <a:t>Passage:</a:t>
            </a:r>
          </a:p>
          <a:p>
            <a:pPr algn="ctr"/>
            <a:r>
              <a:rPr lang="en-US" dirty="0" smtClean="0"/>
              <a:t> A Study of Modern Architecture</a:t>
            </a:r>
            <a:endParaRPr lang="en-US" dirty="0"/>
          </a:p>
        </p:txBody>
      </p:sp>
      <p:sp>
        <p:nvSpPr>
          <p:cNvPr id="6" name="Text Placeholder 5"/>
          <p:cNvSpPr>
            <a:spLocks noGrp="1"/>
          </p:cNvSpPr>
          <p:nvPr>
            <p:ph type="body" sz="quarter" idx="3"/>
          </p:nvPr>
        </p:nvSpPr>
        <p:spPr>
          <a:xfrm>
            <a:off x="0" y="838200"/>
            <a:ext cx="4041775" cy="639762"/>
          </a:xfrm>
        </p:spPr>
        <p:txBody>
          <a:bodyPr/>
          <a:lstStyle/>
          <a:p>
            <a:r>
              <a:rPr lang="en-US" dirty="0" smtClean="0"/>
              <a:t>Answers</a:t>
            </a:r>
            <a:endParaRPr lang="en-US" dirty="0"/>
          </a:p>
        </p:txBody>
      </p:sp>
      <p:sp>
        <p:nvSpPr>
          <p:cNvPr id="7" name="Content Placeholder 6"/>
          <p:cNvSpPr>
            <a:spLocks noGrp="1"/>
          </p:cNvSpPr>
          <p:nvPr>
            <p:ph sz="quarter" idx="4"/>
          </p:nvPr>
        </p:nvSpPr>
        <p:spPr>
          <a:xfrm>
            <a:off x="0" y="1398256"/>
            <a:ext cx="4800600" cy="5459744"/>
          </a:xfrm>
        </p:spPr>
        <p:txBody>
          <a:bodyPr>
            <a:normAutofit fontScale="85000" lnSpcReduction="20000"/>
          </a:bodyPr>
          <a:lstStyle/>
          <a:p>
            <a:r>
              <a:rPr lang="en-US" b="1" dirty="0" smtClean="0"/>
              <a:t>2. D</a:t>
            </a:r>
          </a:p>
          <a:p>
            <a:pPr lvl="1"/>
            <a:r>
              <a:rPr lang="en-US" b="1" dirty="0" smtClean="0"/>
              <a:t>Difficulty</a:t>
            </a:r>
            <a:r>
              <a:rPr lang="en-US" dirty="0" smtClean="0"/>
              <a:t>: Easy</a:t>
            </a:r>
          </a:p>
          <a:p>
            <a:pPr lvl="1"/>
            <a:r>
              <a:rPr lang="en-US" b="1" dirty="0" smtClean="0"/>
              <a:t>Category</a:t>
            </a:r>
            <a:r>
              <a:rPr lang="en-US" dirty="0" smtClean="0"/>
              <a:t>: Reading/ Global</a:t>
            </a:r>
          </a:p>
          <a:p>
            <a:pPr lvl="1"/>
            <a:r>
              <a:rPr lang="en-US" b="1" dirty="0" smtClean="0"/>
              <a:t>Strategic Advice</a:t>
            </a:r>
            <a:r>
              <a:rPr lang="en-US" dirty="0" smtClean="0"/>
              <a:t>: Answers to questions that ask about the primary purpose of a passage should relate to the thesis and themes that run throughout the passage</a:t>
            </a:r>
          </a:p>
          <a:p>
            <a:pPr lvl="1"/>
            <a:r>
              <a:rPr lang="en-US" b="1" dirty="0" smtClean="0"/>
              <a:t>Getting to the Answer</a:t>
            </a:r>
            <a:r>
              <a:rPr lang="en-US" dirty="0" smtClean="0"/>
              <a:t>: the answer should incorporate the running theme of the passage – the relationship of the house to the natural setting. Choice A is too broad. The author discusses Wright’s “tactics and techniques” only in the design of one specific building, </a:t>
            </a:r>
            <a:r>
              <a:rPr lang="en-US" dirty="0" err="1" smtClean="0"/>
              <a:t>Fallingwater</a:t>
            </a:r>
            <a:r>
              <a:rPr lang="en-US" dirty="0" smtClean="0"/>
              <a:t>, which this choice does not specify. Choice B is a distortion; although Kaufmann and Wright had different ideas  about the ideal location for the house, “describing their relationship” is not the purpose of the passage. The author never discusses </a:t>
            </a:r>
            <a:r>
              <a:rPr lang="en-US" dirty="0" err="1" smtClean="0"/>
              <a:t>Fallingwater’s</a:t>
            </a:r>
            <a:r>
              <a:rPr lang="en-US" dirty="0" smtClean="0"/>
              <a:t> place in “architectural history,” eliminating C. Therefore, (D) is correct.</a:t>
            </a:r>
            <a:endParaRPr lang="en-US" dirty="0"/>
          </a:p>
        </p:txBody>
      </p:sp>
      <p:pic>
        <p:nvPicPr>
          <p:cNvPr id="4098" name="Picture 2" descr="http://www.fallingwater.org/img/home_assets/FW_FALL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7709"/>
            <a:ext cx="2819401" cy="15773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p:cNvSpPr>
            <a:spLocks noGrp="1"/>
          </p:cNvSpPr>
          <p:nvPr>
            <p:ph sz="quarter" idx="4"/>
          </p:nvPr>
        </p:nvSpPr>
        <p:spPr>
          <a:xfrm>
            <a:off x="4800601" y="1605020"/>
            <a:ext cx="4267200" cy="5306291"/>
          </a:xfrm>
        </p:spPr>
        <p:txBody>
          <a:bodyPr>
            <a:normAutofit fontScale="85000" lnSpcReduction="10000"/>
          </a:bodyPr>
          <a:lstStyle/>
          <a:p>
            <a:r>
              <a:rPr lang="en-US" b="1" dirty="0" smtClean="0"/>
              <a:t>3. A</a:t>
            </a:r>
          </a:p>
          <a:p>
            <a:pPr lvl="1"/>
            <a:r>
              <a:rPr lang="en-US" b="1" dirty="0" smtClean="0"/>
              <a:t>Difficulty</a:t>
            </a:r>
            <a:r>
              <a:rPr lang="en-US" dirty="0" smtClean="0"/>
              <a:t>: Medium</a:t>
            </a:r>
          </a:p>
          <a:p>
            <a:pPr lvl="1"/>
            <a:r>
              <a:rPr lang="en-US" b="1" dirty="0" smtClean="0"/>
              <a:t>Category</a:t>
            </a:r>
            <a:r>
              <a:rPr lang="en-US" dirty="0" smtClean="0"/>
              <a:t>: Reading/ Inference</a:t>
            </a:r>
          </a:p>
          <a:p>
            <a:pPr lvl="1"/>
            <a:r>
              <a:rPr lang="en-US" b="1" dirty="0" smtClean="0"/>
              <a:t>Strategic Advice</a:t>
            </a:r>
            <a:r>
              <a:rPr lang="en-US" dirty="0" smtClean="0"/>
              <a:t>: When a question does not provide a line reference, use your Passage Map to find the part of the passage the question refers to.</a:t>
            </a:r>
          </a:p>
          <a:p>
            <a:pPr lvl="1"/>
            <a:r>
              <a:rPr lang="en-US" b="1" dirty="0" smtClean="0"/>
              <a:t>Getting to the Answer</a:t>
            </a:r>
            <a:r>
              <a:rPr lang="en-US" dirty="0" smtClean="0"/>
              <a:t>: Kaufmann’s original plans for the house are discussed only at the beginning of paragraph 2. Kaufmann had originally planned to put the house on a flat place near the bottom of the waterfall, but Wright convinced him to accept the “more daring” (line 17) response of building the house right over the waterfall. The author implies that Kaufmann’s original plans were less daring, less risky, or, as (A) has it, more “conservative.”</a:t>
            </a:r>
            <a:endParaRPr lang="en-US" dirty="0"/>
          </a:p>
        </p:txBody>
      </p:sp>
    </p:spTree>
    <p:extLst>
      <p:ext uri="{BB962C8B-B14F-4D97-AF65-F5344CB8AC3E}">
        <p14:creationId xmlns:p14="http://schemas.microsoft.com/office/powerpoint/2010/main" val="299918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lstStyle/>
          <a:p>
            <a:r>
              <a:rPr lang="en-US" dirty="0" smtClean="0"/>
              <a:t>Practice</a:t>
            </a:r>
            <a:endParaRPr lang="en-US" dirty="0"/>
          </a:p>
        </p:txBody>
      </p:sp>
      <p:sp>
        <p:nvSpPr>
          <p:cNvPr id="3" name="Text Placeholder 2"/>
          <p:cNvSpPr>
            <a:spLocks noGrp="1"/>
          </p:cNvSpPr>
          <p:nvPr>
            <p:ph type="body" idx="1"/>
          </p:nvPr>
        </p:nvSpPr>
        <p:spPr/>
        <p:txBody>
          <a:bodyPr/>
          <a:lstStyle/>
          <a:p>
            <a:r>
              <a:rPr lang="en-US" dirty="0" smtClean="0"/>
              <a:t>Instructions</a:t>
            </a:r>
            <a:endParaRPr lang="en-US" dirty="0"/>
          </a:p>
        </p:txBody>
      </p:sp>
      <p:sp>
        <p:nvSpPr>
          <p:cNvPr id="4" name="Content Placeholder 3"/>
          <p:cNvSpPr>
            <a:spLocks noGrp="1"/>
          </p:cNvSpPr>
          <p:nvPr>
            <p:ph sz="half" idx="2"/>
          </p:nvPr>
        </p:nvSpPr>
        <p:spPr>
          <a:xfrm>
            <a:off x="152400" y="2174875"/>
            <a:ext cx="3733800" cy="3951288"/>
          </a:xfrm>
        </p:spPr>
        <p:txBody>
          <a:bodyPr/>
          <a:lstStyle/>
          <a:p>
            <a:r>
              <a:rPr lang="en-US" dirty="0" smtClean="0"/>
              <a:t>Now, try a test-like Reading Test passage on your own. </a:t>
            </a:r>
          </a:p>
          <a:p>
            <a:endParaRPr lang="en-US" dirty="0"/>
          </a:p>
          <a:p>
            <a:r>
              <a:rPr lang="en-US" dirty="0" smtClean="0"/>
              <a:t>You will have </a:t>
            </a:r>
            <a:r>
              <a:rPr lang="en-US" b="1" dirty="0" smtClean="0"/>
              <a:t>5 minutes </a:t>
            </a:r>
            <a:r>
              <a:rPr lang="en-US" dirty="0" smtClean="0"/>
              <a:t>to read, map the passage and answer the questions.</a:t>
            </a:r>
            <a:endParaRPr lang="en-US" dirty="0"/>
          </a:p>
        </p:txBody>
      </p:sp>
      <p:sp>
        <p:nvSpPr>
          <p:cNvPr id="5" name="Text Placeholder 4"/>
          <p:cNvSpPr>
            <a:spLocks noGrp="1"/>
          </p:cNvSpPr>
          <p:nvPr>
            <p:ph type="body" sz="quarter" idx="3"/>
          </p:nvPr>
        </p:nvSpPr>
        <p:spPr>
          <a:xfrm>
            <a:off x="4572000" y="152400"/>
            <a:ext cx="4041775" cy="639762"/>
          </a:xfrm>
        </p:spPr>
        <p:txBody>
          <a:bodyPr/>
          <a:lstStyle/>
          <a:p>
            <a:r>
              <a:rPr lang="en-US" dirty="0" smtClean="0"/>
              <a:t>Questions 4 and 5</a:t>
            </a:r>
            <a:endParaRPr lang="en-US" dirty="0"/>
          </a:p>
        </p:txBody>
      </p:sp>
      <p:sp>
        <p:nvSpPr>
          <p:cNvPr id="6" name="Content Placeholder 5"/>
          <p:cNvSpPr>
            <a:spLocks noGrp="1"/>
          </p:cNvSpPr>
          <p:nvPr>
            <p:ph sz="quarter" idx="4"/>
          </p:nvPr>
        </p:nvSpPr>
        <p:spPr>
          <a:xfrm>
            <a:off x="4267200" y="762000"/>
            <a:ext cx="4876800" cy="6096000"/>
          </a:xfrm>
        </p:spPr>
        <p:txBody>
          <a:bodyPr>
            <a:normAutofit fontScale="70000" lnSpcReduction="20000"/>
          </a:bodyPr>
          <a:lstStyle/>
          <a:p>
            <a:pPr marL="0" indent="0">
              <a:buNone/>
            </a:pPr>
            <a:r>
              <a:rPr lang="en-US" dirty="0" smtClean="0"/>
              <a:t>4. C</a:t>
            </a:r>
          </a:p>
          <a:p>
            <a:pPr marL="0" indent="0">
              <a:buNone/>
            </a:pPr>
            <a:r>
              <a:rPr lang="en-US" b="1" dirty="0" smtClean="0"/>
              <a:t>Difficulty: </a:t>
            </a:r>
            <a:r>
              <a:rPr lang="en-US" dirty="0" smtClean="0"/>
              <a:t>Medium</a:t>
            </a:r>
          </a:p>
          <a:p>
            <a:pPr marL="0" indent="0">
              <a:buNone/>
            </a:pPr>
            <a:r>
              <a:rPr lang="en-US" b="1" dirty="0" smtClean="0"/>
              <a:t>Category: </a:t>
            </a:r>
            <a:r>
              <a:rPr lang="en-US" dirty="0" smtClean="0"/>
              <a:t>Reading/ Rhetoric</a:t>
            </a:r>
          </a:p>
          <a:p>
            <a:pPr marL="0" indent="0">
              <a:buNone/>
            </a:pPr>
            <a:r>
              <a:rPr lang="en-US" b="1" dirty="0" smtClean="0"/>
              <a:t>Strategic Advice: </a:t>
            </a:r>
            <a:r>
              <a:rPr lang="en-US" dirty="0" smtClean="0"/>
              <a:t>Read around the cited lines and make a prediction</a:t>
            </a:r>
          </a:p>
          <a:p>
            <a:pPr marL="0" indent="0">
              <a:buNone/>
            </a:pPr>
            <a:r>
              <a:rPr lang="en-US" b="1" dirty="0" smtClean="0"/>
              <a:t>Getting to the Answer: </a:t>
            </a:r>
            <a:r>
              <a:rPr lang="en-US" dirty="0" smtClean="0"/>
              <a:t> The engineers though the the bridge would “stand the test of time,” but in reality the bridge was so bad that it had to be closed. The author’s reason for including the engineers’ opinion must have been to show how wrong it was. That’s C.</a:t>
            </a:r>
          </a:p>
          <a:p>
            <a:pPr marL="0" indent="0">
              <a:buNone/>
            </a:pPr>
            <a:endParaRPr lang="en-US" dirty="0"/>
          </a:p>
          <a:p>
            <a:pPr marL="0" indent="0">
              <a:buNone/>
            </a:pPr>
            <a:r>
              <a:rPr lang="en-US" dirty="0" smtClean="0"/>
              <a:t>5. A</a:t>
            </a:r>
          </a:p>
          <a:p>
            <a:pPr marL="0" indent="0">
              <a:buNone/>
            </a:pPr>
            <a:r>
              <a:rPr lang="en-US" b="1" dirty="0" smtClean="0"/>
              <a:t>Difficulty: </a:t>
            </a:r>
            <a:r>
              <a:rPr lang="en-US" dirty="0" smtClean="0"/>
              <a:t>Easy</a:t>
            </a:r>
          </a:p>
          <a:p>
            <a:pPr marL="0" indent="0">
              <a:buNone/>
            </a:pPr>
            <a:r>
              <a:rPr lang="en-US" b="1" dirty="0" smtClean="0"/>
              <a:t>Category</a:t>
            </a:r>
            <a:r>
              <a:rPr lang="en-US" dirty="0" smtClean="0"/>
              <a:t>: Reading/ Detail </a:t>
            </a:r>
          </a:p>
          <a:p>
            <a:pPr marL="0" indent="0">
              <a:buNone/>
            </a:pPr>
            <a:r>
              <a:rPr lang="en-US" b="1" dirty="0" smtClean="0"/>
              <a:t>Strategic Advice: </a:t>
            </a:r>
            <a:r>
              <a:rPr lang="en-US" dirty="0" smtClean="0"/>
              <a:t>Even though there are no line referenced, the answer is still in the passage. </a:t>
            </a:r>
          </a:p>
          <a:p>
            <a:pPr marL="0" indent="0">
              <a:buNone/>
            </a:pPr>
            <a:r>
              <a:rPr lang="en-US" b="1" dirty="0" smtClean="0"/>
              <a:t>Getting to the answer: </a:t>
            </a:r>
            <a:r>
              <a:rPr lang="en-US" dirty="0" smtClean="0"/>
              <a:t>Figure out which paragraph alludes to the bridge’s nickname: paragraph 1 and the beginning of paragraph 4. The fourth paragraph says in lines 38-39 that the bridge ‘galloped’ because of the wind. Find an answer that matches this. Choice (A) is correct. </a:t>
            </a:r>
          </a:p>
          <a:p>
            <a:pPr marL="0" indent="0">
              <a:buNone/>
            </a:pPr>
            <a:endParaRPr lang="en-US" dirty="0" smtClean="0"/>
          </a:p>
          <a:p>
            <a:pPr marL="0" indent="0">
              <a:buNone/>
            </a:pPr>
            <a:r>
              <a:rPr lang="en-US" dirty="0" smtClean="0"/>
              <a:t>  </a:t>
            </a:r>
            <a:endParaRPr lang="en-US" dirty="0"/>
          </a:p>
        </p:txBody>
      </p:sp>
      <p:sp>
        <p:nvSpPr>
          <p:cNvPr id="7" name="Rectangle 6"/>
          <p:cNvSpPr/>
          <p:nvPr/>
        </p:nvSpPr>
        <p:spPr>
          <a:xfrm>
            <a:off x="4010891" y="762000"/>
            <a:ext cx="5105400"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4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Examine the Question 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Identify keywords and line references in the question stem</a:t>
            </a:r>
          </a:p>
          <a:p>
            <a:pPr marL="971550" lvl="1" indent="-514350">
              <a:buFont typeface="+mj-lt"/>
              <a:buAutoNum type="arabicPeriod"/>
            </a:pPr>
            <a:r>
              <a:rPr lang="en-US" dirty="0" smtClean="0"/>
              <a:t>Detail</a:t>
            </a:r>
          </a:p>
          <a:p>
            <a:pPr marL="971550" lvl="1" indent="-514350">
              <a:buFont typeface="+mj-lt"/>
              <a:buAutoNum type="arabicPeriod"/>
            </a:pPr>
            <a:r>
              <a:rPr lang="en-US" dirty="0" smtClean="0"/>
              <a:t>Global</a:t>
            </a:r>
          </a:p>
          <a:p>
            <a:pPr marL="971550" lvl="1" indent="-514350">
              <a:buFont typeface="+mj-lt"/>
              <a:buAutoNum type="arabicPeriod"/>
            </a:pPr>
            <a:r>
              <a:rPr lang="en-US" dirty="0" smtClean="0"/>
              <a:t>Command of Evidence</a:t>
            </a:r>
          </a:p>
          <a:p>
            <a:pPr marL="971550" lvl="1" indent="-514350">
              <a:buFont typeface="+mj-lt"/>
              <a:buAutoNum type="arabicPeriod"/>
            </a:pPr>
            <a:r>
              <a:rPr lang="en-US" dirty="0" smtClean="0"/>
              <a:t>Synthesis </a:t>
            </a:r>
          </a:p>
          <a:p>
            <a:pPr marL="971550" lvl="1" indent="-514350">
              <a:buFont typeface="+mj-lt"/>
              <a:buAutoNum type="arabicPeriod"/>
            </a:pPr>
            <a:r>
              <a:rPr lang="en-US" dirty="0" smtClean="0"/>
              <a:t>Inference</a:t>
            </a:r>
          </a:p>
          <a:p>
            <a:pPr marL="971550" lvl="1" indent="-514350">
              <a:buFont typeface="+mj-lt"/>
              <a:buAutoNum type="arabicPeriod"/>
            </a:pPr>
            <a:r>
              <a:rPr lang="en-US" dirty="0" smtClean="0"/>
              <a:t>Vocab-In-Context</a:t>
            </a:r>
          </a:p>
          <a:p>
            <a:pPr marL="971550" lvl="1" indent="-514350">
              <a:buFont typeface="+mj-lt"/>
              <a:buAutoNum type="arabicPeriod"/>
            </a:pPr>
            <a:r>
              <a:rPr lang="en-US" dirty="0" smtClean="0"/>
              <a:t>Rhetoric</a:t>
            </a:r>
          </a:p>
          <a:p>
            <a:endParaRPr lang="en-US" dirty="0" smtClean="0"/>
          </a:p>
          <a:p>
            <a:r>
              <a:rPr lang="en-US" dirty="0" smtClean="0"/>
              <a:t>Apply question type strategies as necessary</a:t>
            </a:r>
            <a:endParaRPr lang="en-US" dirty="0"/>
          </a:p>
        </p:txBody>
      </p:sp>
    </p:spTree>
    <p:extLst>
      <p:ext uri="{BB962C8B-B14F-4D97-AF65-F5344CB8AC3E}">
        <p14:creationId xmlns:p14="http://schemas.microsoft.com/office/powerpoint/2010/main" val="302678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886200" cy="1143000"/>
          </a:xfrm>
        </p:spPr>
        <p:txBody>
          <a:bodyPr>
            <a:normAutofit fontScale="90000"/>
          </a:bodyPr>
          <a:lstStyle/>
          <a:p>
            <a:r>
              <a:rPr lang="en-US" dirty="0" smtClean="0"/>
              <a:t>Question Stem Strategies</a:t>
            </a:r>
            <a:endParaRPr lang="en-US" dirty="0"/>
          </a:p>
        </p:txBody>
      </p:sp>
      <p:sp>
        <p:nvSpPr>
          <p:cNvPr id="5" name="Text Placeholder 4"/>
          <p:cNvSpPr>
            <a:spLocks noGrp="1"/>
          </p:cNvSpPr>
          <p:nvPr>
            <p:ph type="body" idx="1"/>
          </p:nvPr>
        </p:nvSpPr>
        <p:spPr>
          <a:xfrm>
            <a:off x="27709" y="1600200"/>
            <a:ext cx="4040188" cy="639762"/>
          </a:xfrm>
        </p:spPr>
        <p:txBody>
          <a:bodyPr/>
          <a:lstStyle/>
          <a:p>
            <a:r>
              <a:rPr lang="en-US" dirty="0" smtClean="0"/>
              <a:t>Question Stems</a:t>
            </a:r>
            <a:endParaRPr lang="en-US" dirty="0"/>
          </a:p>
        </p:txBody>
      </p:sp>
      <p:sp>
        <p:nvSpPr>
          <p:cNvPr id="6" name="Content Placeholder 5"/>
          <p:cNvSpPr>
            <a:spLocks noGrp="1"/>
          </p:cNvSpPr>
          <p:nvPr>
            <p:ph sz="half" idx="2"/>
          </p:nvPr>
        </p:nvSpPr>
        <p:spPr>
          <a:xfrm>
            <a:off x="152400" y="2362200"/>
            <a:ext cx="6248400" cy="4495800"/>
          </a:xfrm>
        </p:spPr>
        <p:txBody>
          <a:bodyPr>
            <a:normAutofit fontScale="70000" lnSpcReduction="20000"/>
          </a:bodyPr>
          <a:lstStyle/>
          <a:p>
            <a:pPr marL="914400" lvl="1" indent="-457200">
              <a:buFont typeface="+mj-lt"/>
              <a:buAutoNum type="arabicPeriod"/>
            </a:pPr>
            <a:r>
              <a:rPr lang="en-US" sz="2800" b="1" dirty="0" smtClean="0"/>
              <a:t>Global</a:t>
            </a:r>
            <a:r>
              <a:rPr lang="en-US" sz="2800" dirty="0" smtClean="0"/>
              <a:t> (Central ideas/ Thesis)</a:t>
            </a:r>
          </a:p>
          <a:p>
            <a:pPr marL="914400" lvl="1" indent="-457200">
              <a:buFont typeface="+mj-lt"/>
              <a:buAutoNum type="arabicPeriod"/>
            </a:pPr>
            <a:r>
              <a:rPr lang="en-US" sz="2800" b="1" dirty="0" smtClean="0"/>
              <a:t>Detail</a:t>
            </a:r>
            <a:r>
              <a:rPr lang="en-US" sz="2800" dirty="0" smtClean="0"/>
              <a:t> (‘</a:t>
            </a:r>
            <a:r>
              <a:rPr lang="en-US" sz="2800" i="1" dirty="0" smtClean="0"/>
              <a:t>According to the Passage</a:t>
            </a:r>
            <a:r>
              <a:rPr lang="en-US" sz="2800" dirty="0" smtClean="0"/>
              <a:t>’)</a:t>
            </a:r>
            <a:endParaRPr lang="en-US" sz="2600" dirty="0" smtClean="0"/>
          </a:p>
          <a:p>
            <a:pPr marL="914400" lvl="1" indent="-457200">
              <a:buFont typeface="+mj-lt"/>
              <a:buAutoNum type="arabicPeriod"/>
            </a:pPr>
            <a:r>
              <a:rPr lang="en-US" sz="2800" b="1" dirty="0" smtClean="0"/>
              <a:t>Command of Evidence</a:t>
            </a:r>
          </a:p>
          <a:p>
            <a:pPr marL="1314450" lvl="2" indent="-457200"/>
            <a:r>
              <a:rPr lang="en-US" sz="2600" dirty="0" smtClean="0"/>
              <a:t>Support your answer to the previous question (‘Lines 1-2,’)</a:t>
            </a:r>
          </a:p>
          <a:p>
            <a:pPr marL="914400" lvl="1" indent="-457200">
              <a:buFont typeface="+mj-lt"/>
              <a:buAutoNum type="arabicPeriod"/>
            </a:pPr>
            <a:r>
              <a:rPr lang="en-US" sz="2800" b="1" dirty="0" smtClean="0"/>
              <a:t>Inference</a:t>
            </a:r>
          </a:p>
          <a:p>
            <a:pPr marL="1314450" lvl="2" indent="-457200"/>
            <a:r>
              <a:rPr lang="en-US" sz="2600" dirty="0" smtClean="0"/>
              <a:t>Infer relationships within the reading</a:t>
            </a:r>
          </a:p>
          <a:p>
            <a:pPr marL="1314450" lvl="2" indent="-457200"/>
            <a:r>
              <a:rPr lang="en-US" sz="2600" dirty="0" smtClean="0"/>
              <a:t>Cause &amp; effect, compare &amp; contrast, etc. </a:t>
            </a:r>
          </a:p>
          <a:p>
            <a:pPr marL="914400" lvl="1" indent="-457200">
              <a:buFont typeface="+mj-lt"/>
              <a:buAutoNum type="arabicPeriod"/>
            </a:pPr>
            <a:r>
              <a:rPr lang="en-US" sz="2800" b="1" dirty="0" smtClean="0"/>
              <a:t>Vocab-In-Context </a:t>
            </a:r>
          </a:p>
          <a:p>
            <a:pPr marL="1314450" lvl="2" indent="-457200"/>
            <a:r>
              <a:rPr lang="en-US" sz="2600" dirty="0" smtClean="0"/>
              <a:t>(“</a:t>
            </a:r>
            <a:r>
              <a:rPr lang="en-US" sz="2600" i="1" dirty="0" smtClean="0"/>
              <a:t>As used in line 7, ‘clairvoyant’ most likely means”)</a:t>
            </a:r>
            <a:endParaRPr lang="en-US" sz="2600" dirty="0" smtClean="0"/>
          </a:p>
          <a:p>
            <a:pPr marL="914400" lvl="1" indent="-457200">
              <a:buFont typeface="+mj-lt"/>
              <a:buAutoNum type="arabicPeriod"/>
            </a:pPr>
            <a:r>
              <a:rPr lang="en-US" sz="2800" b="1" dirty="0" smtClean="0"/>
              <a:t>Rhetoric</a:t>
            </a:r>
          </a:p>
          <a:p>
            <a:pPr marL="1314450" lvl="2" indent="-457200"/>
            <a:r>
              <a:rPr lang="en-US" sz="2600" dirty="0" smtClean="0"/>
              <a:t>Analyzing purpose, point of view, word choice</a:t>
            </a:r>
          </a:p>
          <a:p>
            <a:pPr marL="914400" lvl="1" indent="-457200">
              <a:buFont typeface="+mj-lt"/>
              <a:buAutoNum type="arabicPeriod"/>
            </a:pPr>
            <a:r>
              <a:rPr lang="en-US" sz="2800" b="1" dirty="0" smtClean="0"/>
              <a:t>Synthesis</a:t>
            </a:r>
          </a:p>
          <a:p>
            <a:pPr marL="1314450" lvl="2" indent="-457200"/>
            <a:r>
              <a:rPr lang="en-US" sz="2600" dirty="0" smtClean="0"/>
              <a:t>Use quantitative information &amp; infographics, Compare &amp; contrast from 2 different passages </a:t>
            </a:r>
          </a:p>
          <a:p>
            <a:endParaRPr lang="en-US" dirty="0"/>
          </a:p>
        </p:txBody>
      </p:sp>
      <p:pic>
        <p:nvPicPr>
          <p:cNvPr id="6146" name="Picture 2" descr="http://m.c.lnkd.licdn.com/mpr/mpr/p/5/005/08a/0b9/3a2f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55" y="13855"/>
            <a:ext cx="3264542" cy="2063191"/>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a:off x="5867400" y="2476500"/>
            <a:ext cx="762000" cy="4152900"/>
          </a:xfrm>
          <a:prstGeom prst="rightBrace">
            <a:avLst>
              <a:gd name="adj1" fmla="val 8333"/>
              <a:gd name="adj2" fmla="val 49666"/>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515100" y="3200400"/>
            <a:ext cx="2552700" cy="2585323"/>
          </a:xfrm>
          <a:prstGeom prst="rect">
            <a:avLst/>
          </a:prstGeom>
          <a:noFill/>
          <a:ln>
            <a:solidFill>
              <a:schemeClr val="accent1">
                <a:shade val="95000"/>
                <a:satMod val="105000"/>
              </a:schemeClr>
            </a:solidFill>
          </a:ln>
        </p:spPr>
        <p:txBody>
          <a:bodyPr wrap="square" rtlCol="0">
            <a:spAutoFit/>
          </a:bodyPr>
          <a:lstStyle/>
          <a:p>
            <a:pPr algn="ctr"/>
            <a:r>
              <a:rPr lang="en-US" b="1" u="sng" dirty="0" smtClean="0"/>
              <a:t>Reading Score Categories</a:t>
            </a:r>
          </a:p>
          <a:p>
            <a:endParaRPr lang="en-US" dirty="0"/>
          </a:p>
          <a:p>
            <a:pPr marL="342900" indent="-342900">
              <a:buAutoNum type="arabicPeriod"/>
            </a:pPr>
            <a:r>
              <a:rPr lang="en-US" dirty="0" smtClean="0"/>
              <a:t>Expression of Ideas</a:t>
            </a:r>
          </a:p>
          <a:p>
            <a:pPr lvl="1"/>
            <a:endParaRPr lang="en-US" dirty="0" smtClean="0"/>
          </a:p>
          <a:p>
            <a:pPr marL="342900" indent="-342900">
              <a:buAutoNum type="arabicPeriod"/>
            </a:pPr>
            <a:r>
              <a:rPr lang="en-US" dirty="0" smtClean="0"/>
              <a:t>Words in Context</a:t>
            </a:r>
          </a:p>
          <a:p>
            <a:pPr marL="342900" indent="-342900">
              <a:buAutoNum type="arabicPeriod"/>
            </a:pPr>
            <a:endParaRPr lang="en-US" dirty="0" smtClean="0"/>
          </a:p>
          <a:p>
            <a:pPr marL="342900" indent="-342900">
              <a:buAutoNum type="arabicPeriod"/>
            </a:pPr>
            <a:r>
              <a:rPr lang="en-US" dirty="0" smtClean="0"/>
              <a:t>Command of Evidence</a:t>
            </a:r>
            <a:endParaRPr lang="en-US" dirty="0"/>
          </a:p>
        </p:txBody>
      </p:sp>
    </p:spTree>
    <p:extLst>
      <p:ext uri="{BB962C8B-B14F-4D97-AF65-F5344CB8AC3E}">
        <p14:creationId xmlns:p14="http://schemas.microsoft.com/office/powerpoint/2010/main" val="182658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Identify Question Stems</a:t>
            </a:r>
            <a:endParaRPr lang="en-US" dirty="0"/>
          </a:p>
        </p:txBody>
      </p:sp>
      <p:sp>
        <p:nvSpPr>
          <p:cNvPr id="3" name="Text Placeholder 2"/>
          <p:cNvSpPr>
            <a:spLocks noGrp="1"/>
          </p:cNvSpPr>
          <p:nvPr>
            <p:ph type="body" idx="1"/>
          </p:nvPr>
        </p:nvSpPr>
        <p:spPr/>
        <p:txBody>
          <a:bodyPr/>
          <a:lstStyle/>
          <a:p>
            <a:r>
              <a:rPr lang="en-US" dirty="0" smtClean="0"/>
              <a:t>Instructions</a:t>
            </a:r>
            <a:endParaRPr lang="en-US" dirty="0"/>
          </a:p>
        </p:txBody>
      </p:sp>
      <p:sp>
        <p:nvSpPr>
          <p:cNvPr id="4" name="Content Placeholder 3"/>
          <p:cNvSpPr>
            <a:spLocks noGrp="1"/>
          </p:cNvSpPr>
          <p:nvPr>
            <p:ph sz="half" idx="2"/>
          </p:nvPr>
        </p:nvSpPr>
        <p:spPr>
          <a:xfrm>
            <a:off x="457200" y="2174875"/>
            <a:ext cx="3429000" cy="3951288"/>
          </a:xfrm>
        </p:spPr>
        <p:txBody>
          <a:bodyPr/>
          <a:lstStyle/>
          <a:p>
            <a:pPr marL="457200" indent="-457200">
              <a:buFont typeface="+mj-lt"/>
              <a:buAutoNum type="arabicPeriod"/>
            </a:pPr>
            <a:r>
              <a:rPr lang="en-US" dirty="0" smtClean="0"/>
              <a:t>Match the question to the correct stem. </a:t>
            </a:r>
          </a:p>
          <a:p>
            <a:endParaRPr lang="en-US" dirty="0" smtClean="0"/>
          </a:p>
          <a:p>
            <a:endParaRPr lang="en-US" dirty="0"/>
          </a:p>
          <a:p>
            <a:r>
              <a:rPr lang="en-US" dirty="0" smtClean="0"/>
              <a:t>Why is it important to identify what type of stem is being used?</a:t>
            </a:r>
          </a:p>
        </p:txBody>
      </p:sp>
      <p:sp>
        <p:nvSpPr>
          <p:cNvPr id="7" name="Content Placeholder 5"/>
          <p:cNvSpPr>
            <a:spLocks noGrp="1"/>
          </p:cNvSpPr>
          <p:nvPr>
            <p:ph sz="quarter" idx="4"/>
          </p:nvPr>
        </p:nvSpPr>
        <p:spPr>
          <a:xfrm>
            <a:off x="4267201" y="1219200"/>
            <a:ext cx="4876800" cy="5638799"/>
          </a:xfrm>
        </p:spPr>
        <p:txBody>
          <a:bodyPr>
            <a:normAutofit fontScale="70000" lnSpcReduction="20000"/>
          </a:bodyPr>
          <a:lstStyle/>
          <a:p>
            <a:pPr marL="914400" lvl="1" indent="-457200">
              <a:buFont typeface="+mj-lt"/>
              <a:buAutoNum type="arabicPeriod"/>
            </a:pPr>
            <a:r>
              <a:rPr lang="en-US" sz="2800" b="1" dirty="0" smtClean="0"/>
              <a:t>Global</a:t>
            </a:r>
            <a:r>
              <a:rPr lang="en-US" sz="2800" dirty="0" smtClean="0"/>
              <a:t> (Central ideas/ Thesis)</a:t>
            </a:r>
          </a:p>
          <a:p>
            <a:pPr marL="914400" lvl="1" indent="-457200">
              <a:buFont typeface="+mj-lt"/>
              <a:buAutoNum type="arabicPeriod"/>
            </a:pPr>
            <a:r>
              <a:rPr lang="en-US" sz="2800" b="1" dirty="0" smtClean="0"/>
              <a:t>Detail</a:t>
            </a:r>
            <a:r>
              <a:rPr lang="en-US" sz="2800" dirty="0" smtClean="0"/>
              <a:t> (‘</a:t>
            </a:r>
            <a:r>
              <a:rPr lang="en-US" sz="2800" i="1" dirty="0" smtClean="0"/>
              <a:t>According to the Passage</a:t>
            </a:r>
            <a:r>
              <a:rPr lang="en-US" sz="2800" dirty="0" smtClean="0"/>
              <a:t>’)</a:t>
            </a:r>
            <a:endParaRPr lang="en-US" sz="2600" dirty="0" smtClean="0"/>
          </a:p>
          <a:p>
            <a:pPr marL="914400" lvl="1" indent="-457200">
              <a:buFont typeface="+mj-lt"/>
              <a:buAutoNum type="arabicPeriod"/>
            </a:pPr>
            <a:r>
              <a:rPr lang="en-US" sz="2800" b="1" dirty="0" smtClean="0"/>
              <a:t>Command of Evidence</a:t>
            </a:r>
          </a:p>
          <a:p>
            <a:pPr marL="1314450" lvl="2" indent="-457200"/>
            <a:r>
              <a:rPr lang="en-US" sz="2600" dirty="0" smtClean="0"/>
              <a:t>Support your answer to the previous question (‘Lines 1-2,’)</a:t>
            </a:r>
          </a:p>
          <a:p>
            <a:pPr marL="914400" lvl="1" indent="-457200">
              <a:buFont typeface="+mj-lt"/>
              <a:buAutoNum type="arabicPeriod"/>
            </a:pPr>
            <a:r>
              <a:rPr lang="en-US" sz="2800" b="1" dirty="0" smtClean="0"/>
              <a:t>Inference</a:t>
            </a:r>
          </a:p>
          <a:p>
            <a:pPr marL="1314450" lvl="2" indent="-457200"/>
            <a:r>
              <a:rPr lang="en-US" sz="2600" dirty="0" smtClean="0"/>
              <a:t>Infer relationships within the reading</a:t>
            </a:r>
          </a:p>
          <a:p>
            <a:pPr marL="1314450" lvl="2" indent="-457200"/>
            <a:r>
              <a:rPr lang="en-US" sz="2600" dirty="0" smtClean="0"/>
              <a:t>Cause &amp; effect, compare &amp; contrast, etc. </a:t>
            </a:r>
          </a:p>
          <a:p>
            <a:pPr marL="914400" lvl="1" indent="-457200">
              <a:buFont typeface="+mj-lt"/>
              <a:buAutoNum type="arabicPeriod"/>
            </a:pPr>
            <a:r>
              <a:rPr lang="en-US" sz="2800" b="1" dirty="0" smtClean="0"/>
              <a:t>Vocab-In-Context </a:t>
            </a:r>
          </a:p>
          <a:p>
            <a:pPr marL="1314450" lvl="2" indent="-457200"/>
            <a:r>
              <a:rPr lang="en-US" sz="2600" dirty="0" smtClean="0"/>
              <a:t>(“</a:t>
            </a:r>
            <a:r>
              <a:rPr lang="en-US" sz="2600" i="1" dirty="0" smtClean="0"/>
              <a:t>As used in line 7, ‘clairvoyant’ most likely means”)</a:t>
            </a:r>
            <a:endParaRPr lang="en-US" sz="2600" dirty="0" smtClean="0"/>
          </a:p>
          <a:p>
            <a:pPr marL="914400" lvl="1" indent="-457200">
              <a:buFont typeface="+mj-lt"/>
              <a:buAutoNum type="arabicPeriod"/>
            </a:pPr>
            <a:r>
              <a:rPr lang="en-US" sz="2800" b="1" dirty="0" smtClean="0"/>
              <a:t>Rhetoric</a:t>
            </a:r>
          </a:p>
          <a:p>
            <a:pPr marL="1314450" lvl="2" indent="-457200"/>
            <a:r>
              <a:rPr lang="en-US" sz="2600" dirty="0" smtClean="0"/>
              <a:t>Analyzing purpose, point of view, word choice</a:t>
            </a:r>
          </a:p>
          <a:p>
            <a:pPr marL="914400" lvl="1" indent="-457200">
              <a:buFont typeface="+mj-lt"/>
              <a:buAutoNum type="arabicPeriod"/>
            </a:pPr>
            <a:r>
              <a:rPr lang="en-US" sz="2800" b="1" dirty="0" smtClean="0"/>
              <a:t>Synthesis</a:t>
            </a:r>
          </a:p>
          <a:p>
            <a:pPr marL="1314450" lvl="2" indent="-457200"/>
            <a:r>
              <a:rPr lang="en-US" sz="2600" dirty="0" smtClean="0"/>
              <a:t>Use quantitative information &amp; infographics, Compare &amp; contrast from 2 different passages </a:t>
            </a:r>
          </a:p>
          <a:p>
            <a:endParaRPr lang="en-US" dirty="0"/>
          </a:p>
        </p:txBody>
      </p:sp>
    </p:spTree>
    <p:extLst>
      <p:ext uri="{BB962C8B-B14F-4D97-AF65-F5344CB8AC3E}">
        <p14:creationId xmlns:p14="http://schemas.microsoft.com/office/powerpoint/2010/main" val="1927213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32651962"/>
              </p:ext>
            </p:extLst>
          </p:nvPr>
        </p:nvGraphicFramePr>
        <p:xfrm>
          <a:off x="0" y="0"/>
          <a:ext cx="9144000" cy="7034970"/>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20000"/>
                    </a:ext>
                  </a:extLst>
                </a:gridCol>
                <a:gridCol w="2125580">
                  <a:extLst>
                    <a:ext uri="{9D8B030D-6E8A-4147-A177-3AD203B41FA5}">
                      <a16:colId xmlns:a16="http://schemas.microsoft.com/office/drawing/2014/main" val="20001"/>
                    </a:ext>
                  </a:extLst>
                </a:gridCol>
                <a:gridCol w="3970420">
                  <a:extLst>
                    <a:ext uri="{9D8B030D-6E8A-4147-A177-3AD203B41FA5}">
                      <a16:colId xmlns:a16="http://schemas.microsoft.com/office/drawing/2014/main" val="20002"/>
                    </a:ext>
                  </a:extLst>
                </a:gridCol>
              </a:tblGrid>
              <a:tr h="203315">
                <a:tc>
                  <a:txBody>
                    <a:bodyPr/>
                    <a:lstStyle/>
                    <a:p>
                      <a:pPr marL="0" marR="0">
                        <a:lnSpc>
                          <a:spcPct val="115000"/>
                        </a:lnSpc>
                        <a:spcBef>
                          <a:spcPts val="0"/>
                        </a:spcBef>
                        <a:spcAft>
                          <a:spcPts val="0"/>
                        </a:spcAft>
                      </a:pPr>
                      <a:r>
                        <a:rPr lang="en-US" sz="1400">
                          <a:effectLst/>
                        </a:rPr>
                        <a:t>Question stems</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0"/>
                  </a:ext>
                </a:extLst>
              </a:tr>
              <a:tr h="625223">
                <a:tc>
                  <a:txBody>
                    <a:bodyPr/>
                    <a:lstStyle/>
                    <a:p>
                      <a:pPr marL="0" marR="0">
                        <a:lnSpc>
                          <a:spcPct val="115000"/>
                        </a:lnSpc>
                        <a:spcBef>
                          <a:spcPts val="0"/>
                        </a:spcBef>
                        <a:spcAft>
                          <a:spcPts val="0"/>
                        </a:spcAft>
                      </a:pPr>
                      <a:r>
                        <a:rPr lang="en-US" sz="1400">
                          <a:effectLst/>
                        </a:rPr>
                        <a:t>1. Global (Central ideas/ Thesis)</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A. In line 7, “exercised” most nearly means</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1"/>
                  </a:ext>
                </a:extLst>
              </a:tr>
              <a:tr h="625223">
                <a:tc>
                  <a:txBody>
                    <a:bodyPr/>
                    <a:lstStyle/>
                    <a:p>
                      <a:pPr marL="0" marR="0">
                        <a:lnSpc>
                          <a:spcPct val="115000"/>
                        </a:lnSpc>
                        <a:spcBef>
                          <a:spcPts val="0"/>
                        </a:spcBef>
                        <a:spcAft>
                          <a:spcPts val="0"/>
                        </a:spcAft>
                      </a:pPr>
                      <a:r>
                        <a:rPr lang="en-US" sz="1400">
                          <a:effectLst/>
                        </a:rPr>
                        <a:t>2. Detail (‘According to the Passage’)</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B. The author notes in lines 21-22 that limestone is a “more complex category” because</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2"/>
                  </a:ext>
                </a:extLst>
              </a:tr>
              <a:tr h="837795">
                <a:tc>
                  <a:txBody>
                    <a:bodyPr/>
                    <a:lstStyle/>
                    <a:p>
                      <a:pPr marL="0" marR="0">
                        <a:lnSpc>
                          <a:spcPct val="115000"/>
                        </a:lnSpc>
                        <a:spcBef>
                          <a:spcPts val="0"/>
                        </a:spcBef>
                        <a:spcAft>
                          <a:spcPts val="0"/>
                        </a:spcAft>
                      </a:pPr>
                      <a:r>
                        <a:rPr lang="en-US" sz="1400">
                          <a:effectLst/>
                        </a:rPr>
                        <a:t>3. Command of Evidence</a:t>
                      </a:r>
                    </a:p>
                    <a:p>
                      <a:pPr marL="0" marR="0">
                        <a:lnSpc>
                          <a:spcPct val="115000"/>
                        </a:lnSpc>
                        <a:spcBef>
                          <a:spcPts val="0"/>
                        </a:spcBef>
                        <a:spcAft>
                          <a:spcPts val="0"/>
                        </a:spcAft>
                      </a:pPr>
                      <a:r>
                        <a:rPr lang="en-US" sz="1400">
                          <a:effectLst/>
                        </a:rPr>
                        <a:t>Support your answer to the previous question (‘Lines 1-2,’)</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C. Based on the information in Passage 2 and the Chart, it can be reasonably inferred that </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3"/>
                  </a:ext>
                </a:extLst>
              </a:tr>
              <a:tr h="1262940">
                <a:tc>
                  <a:txBody>
                    <a:bodyPr/>
                    <a:lstStyle/>
                    <a:p>
                      <a:pPr marL="0" marR="0">
                        <a:lnSpc>
                          <a:spcPct val="115000"/>
                        </a:lnSpc>
                        <a:spcBef>
                          <a:spcPts val="0"/>
                        </a:spcBef>
                        <a:spcAft>
                          <a:spcPts val="0"/>
                        </a:spcAft>
                      </a:pPr>
                      <a:r>
                        <a:rPr lang="en-US" sz="1400">
                          <a:effectLst/>
                        </a:rPr>
                        <a:t>4. Inference</a:t>
                      </a:r>
                    </a:p>
                    <a:p>
                      <a:pPr marL="0" marR="0">
                        <a:lnSpc>
                          <a:spcPct val="115000"/>
                        </a:lnSpc>
                        <a:spcBef>
                          <a:spcPts val="0"/>
                        </a:spcBef>
                        <a:spcAft>
                          <a:spcPts val="0"/>
                        </a:spcAft>
                      </a:pPr>
                      <a:r>
                        <a:rPr lang="en-US" sz="1400">
                          <a:effectLst/>
                        </a:rPr>
                        <a:t>- Infer relationships within the reading</a:t>
                      </a:r>
                    </a:p>
                    <a:p>
                      <a:pPr marL="0" marR="0">
                        <a:lnSpc>
                          <a:spcPct val="115000"/>
                        </a:lnSpc>
                        <a:spcBef>
                          <a:spcPts val="0"/>
                        </a:spcBef>
                        <a:spcAft>
                          <a:spcPts val="0"/>
                        </a:spcAft>
                      </a:pPr>
                      <a:r>
                        <a:rPr lang="en-US" sz="1400">
                          <a:effectLst/>
                        </a:rPr>
                        <a:t>- Cause &amp; effect, compare &amp; contrast, etc. </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D. Throughout the passage, the author advocates that </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4"/>
                  </a:ext>
                </a:extLst>
              </a:tr>
              <a:tr h="1050368">
                <a:tc>
                  <a:txBody>
                    <a:bodyPr/>
                    <a:lstStyle/>
                    <a:p>
                      <a:pPr marL="0" marR="0">
                        <a:lnSpc>
                          <a:spcPct val="115000"/>
                        </a:lnSpc>
                        <a:spcBef>
                          <a:spcPts val="0"/>
                        </a:spcBef>
                        <a:spcAft>
                          <a:spcPts val="0"/>
                        </a:spcAft>
                      </a:pPr>
                      <a:r>
                        <a:rPr lang="en-US" sz="1400">
                          <a:effectLst/>
                        </a:rPr>
                        <a:t>5. Vocab-In-Context </a:t>
                      </a:r>
                    </a:p>
                    <a:p>
                      <a:pPr marL="0" marR="0">
                        <a:lnSpc>
                          <a:spcPct val="115000"/>
                        </a:lnSpc>
                        <a:spcBef>
                          <a:spcPts val="0"/>
                        </a:spcBef>
                        <a:spcAft>
                          <a:spcPts val="0"/>
                        </a:spcAft>
                      </a:pPr>
                      <a:r>
                        <a:rPr lang="en-US" sz="1400">
                          <a:effectLst/>
                        </a:rPr>
                        <a:t>(“As used in line 7, ‘clairvoyant’ most likely means”)</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E. The stance the author takes in the passage toward “homo sapiens” is best describes as</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5"/>
                  </a:ext>
                </a:extLst>
              </a:tr>
              <a:tr h="837795">
                <a:tc>
                  <a:txBody>
                    <a:bodyPr/>
                    <a:lstStyle/>
                    <a:p>
                      <a:pPr marL="0" marR="0">
                        <a:lnSpc>
                          <a:spcPct val="115000"/>
                        </a:lnSpc>
                        <a:spcBef>
                          <a:spcPts val="0"/>
                        </a:spcBef>
                        <a:spcAft>
                          <a:spcPts val="0"/>
                        </a:spcAft>
                      </a:pPr>
                      <a:r>
                        <a:rPr lang="en-US" sz="1400">
                          <a:effectLst/>
                        </a:rPr>
                        <a:t>6. Rhetoric</a:t>
                      </a:r>
                    </a:p>
                    <a:p>
                      <a:pPr marL="0" marR="0">
                        <a:lnSpc>
                          <a:spcPct val="115000"/>
                        </a:lnSpc>
                        <a:spcBef>
                          <a:spcPts val="0"/>
                        </a:spcBef>
                        <a:spcAft>
                          <a:spcPts val="0"/>
                        </a:spcAft>
                      </a:pPr>
                      <a:r>
                        <a:rPr lang="en-US" sz="1400">
                          <a:effectLst/>
                        </a:rPr>
                        <a:t>Analyzing purpose, point of view, word choice</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F. The author suggest that not having the lawful right to vote will cause women to </a:t>
                      </a:r>
                      <a:endParaRPr lang="en-US" sz="1400">
                        <a:effectLst/>
                        <a:latin typeface="Calibri"/>
                        <a:ea typeface="Calibri"/>
                        <a:cs typeface="Times New Roman"/>
                      </a:endParaRPr>
                    </a:p>
                  </a:txBody>
                  <a:tcPr marL="53668" marR="53668" marT="0" marB="0"/>
                </a:tc>
                <a:extLst>
                  <a:ext uri="{0D108BD9-81ED-4DB2-BD59-A6C34878D82A}">
                    <a16:rowId xmlns:a16="http://schemas.microsoft.com/office/drawing/2014/main" val="10006"/>
                  </a:ext>
                </a:extLst>
              </a:tr>
              <a:tr h="1262940">
                <a:tc>
                  <a:txBody>
                    <a:bodyPr/>
                    <a:lstStyle/>
                    <a:p>
                      <a:pPr marL="0" marR="0">
                        <a:lnSpc>
                          <a:spcPct val="115000"/>
                        </a:lnSpc>
                        <a:spcBef>
                          <a:spcPts val="0"/>
                        </a:spcBef>
                        <a:spcAft>
                          <a:spcPts val="0"/>
                        </a:spcAft>
                      </a:pPr>
                      <a:r>
                        <a:rPr lang="en-US" sz="1400">
                          <a:effectLst/>
                        </a:rPr>
                        <a:t>7. Synthesis</a:t>
                      </a:r>
                    </a:p>
                    <a:p>
                      <a:pPr marL="0" marR="0">
                        <a:lnSpc>
                          <a:spcPct val="115000"/>
                        </a:lnSpc>
                        <a:spcBef>
                          <a:spcPts val="0"/>
                        </a:spcBef>
                        <a:spcAft>
                          <a:spcPts val="0"/>
                        </a:spcAft>
                      </a:pPr>
                      <a:r>
                        <a:rPr lang="en-US" sz="1400">
                          <a:effectLst/>
                        </a:rPr>
                        <a:t>- Use quantitative information &amp; infographics, Compare &amp; contrast from 2 different passages </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68" marR="53668" marT="0" marB="0"/>
                </a:tc>
                <a:tc>
                  <a:txBody>
                    <a:bodyPr/>
                    <a:lstStyle/>
                    <a:p>
                      <a:pPr marL="0" marR="0">
                        <a:lnSpc>
                          <a:spcPct val="115000"/>
                        </a:lnSpc>
                        <a:spcBef>
                          <a:spcPts val="0"/>
                        </a:spcBef>
                        <a:spcAft>
                          <a:spcPts val="0"/>
                        </a:spcAft>
                      </a:pPr>
                      <a:r>
                        <a:rPr lang="en-US" sz="1400" dirty="0">
                          <a:effectLst/>
                        </a:rPr>
                        <a:t>G. What choice provide the best evidence for the answer to the previous question?</a:t>
                      </a:r>
                    </a:p>
                    <a:p>
                      <a:pPr marL="0" marR="0">
                        <a:lnSpc>
                          <a:spcPct val="115000"/>
                        </a:lnSpc>
                        <a:spcBef>
                          <a:spcPts val="0"/>
                        </a:spcBef>
                        <a:spcAft>
                          <a:spcPts val="0"/>
                        </a:spcAft>
                      </a:pPr>
                      <a:r>
                        <a:rPr lang="en-US" sz="1400" dirty="0">
                          <a:effectLst/>
                        </a:rPr>
                        <a:t>A. Lines 16-17</a:t>
                      </a:r>
                    </a:p>
                    <a:p>
                      <a:pPr marL="0" marR="0">
                        <a:lnSpc>
                          <a:spcPct val="115000"/>
                        </a:lnSpc>
                        <a:spcBef>
                          <a:spcPts val="0"/>
                        </a:spcBef>
                        <a:spcAft>
                          <a:spcPts val="0"/>
                        </a:spcAft>
                      </a:pPr>
                      <a:r>
                        <a:rPr lang="en-US" sz="1400" dirty="0">
                          <a:effectLst/>
                        </a:rPr>
                        <a:t>B. Lines 24-28</a:t>
                      </a:r>
                      <a:endParaRPr lang="en-US" sz="1400" dirty="0">
                        <a:effectLst/>
                        <a:latin typeface="Calibri"/>
                        <a:ea typeface="Calibri"/>
                        <a:cs typeface="Times New Roman"/>
                      </a:endParaRPr>
                    </a:p>
                  </a:txBody>
                  <a:tcPr marL="53668" marR="53668"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05705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Predict the Answer</a:t>
            </a:r>
            <a:endParaRPr lang="en-US" dirty="0"/>
          </a:p>
        </p:txBody>
      </p:sp>
      <p:sp>
        <p:nvSpPr>
          <p:cNvPr id="3" name="Content Placeholder 2"/>
          <p:cNvSpPr>
            <a:spLocks noGrp="1"/>
          </p:cNvSpPr>
          <p:nvPr>
            <p:ph idx="1"/>
          </p:nvPr>
        </p:nvSpPr>
        <p:spPr/>
        <p:txBody>
          <a:bodyPr/>
          <a:lstStyle/>
          <a:p>
            <a:r>
              <a:rPr lang="en-US" dirty="0" smtClean="0"/>
              <a:t>Predict an answer before looking at the answer choices, also known as “predict before you peek.”</a:t>
            </a:r>
          </a:p>
          <a:p>
            <a:r>
              <a:rPr lang="en-US" dirty="0" smtClean="0"/>
              <a:t>Select the best match</a:t>
            </a:r>
          </a:p>
          <a:p>
            <a:endParaRPr lang="en-US" dirty="0"/>
          </a:p>
          <a:p>
            <a:r>
              <a:rPr lang="en-US" dirty="0" smtClean="0"/>
              <a:t>Why this is important: </a:t>
            </a:r>
          </a:p>
          <a:p>
            <a:pPr lvl="1"/>
            <a:r>
              <a:rPr lang="en-US" dirty="0" smtClean="0"/>
              <a:t>This helps you eliminate the possibility of falling into wrong answer traps</a:t>
            </a:r>
            <a:endParaRPr lang="en-US" dirty="0"/>
          </a:p>
        </p:txBody>
      </p:sp>
      <p:pic>
        <p:nvPicPr>
          <p:cNvPr id="5122" name="Picture 2" descr="https://aneducatedpalate.files.wordpress.com/2011/01/crystal_b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00350"/>
            <a:ext cx="1600200" cy="191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3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dirty="0" smtClean="0"/>
              <a:t>Paleontology Article: </a:t>
            </a:r>
          </a:p>
          <a:p>
            <a:r>
              <a:rPr lang="en-US" dirty="0" smtClean="0"/>
              <a:t>Questions: </a:t>
            </a:r>
          </a:p>
          <a:p>
            <a:pPr marL="457200" lvl="1" indent="0">
              <a:buNone/>
            </a:pPr>
            <a:r>
              <a:rPr lang="en-US" dirty="0" smtClean="0"/>
              <a:t>4. Throughout the passage, the author advocates that </a:t>
            </a:r>
          </a:p>
          <a:p>
            <a:pPr marL="457200" lvl="1" indent="0">
              <a:buNone/>
            </a:pPr>
            <a:r>
              <a:rPr lang="en-US" dirty="0" smtClean="0"/>
              <a:t>_________________________________________</a:t>
            </a:r>
            <a:endParaRPr lang="en-US" dirty="0"/>
          </a:p>
          <a:p>
            <a:pPr marL="457200" lvl="1" indent="0">
              <a:buNone/>
            </a:pPr>
            <a:r>
              <a:rPr lang="en-US" dirty="0" smtClean="0"/>
              <a:t>5. The author notes in lines 21-22 that limestone is a “more complex category” because</a:t>
            </a:r>
          </a:p>
          <a:p>
            <a:pPr marL="457200" lvl="1" indent="0">
              <a:buNone/>
            </a:pPr>
            <a:r>
              <a:rPr lang="en-US" smtClean="0"/>
              <a:t>____________________________________________________________________________________</a:t>
            </a:r>
            <a:endParaRPr lang="en-US" dirty="0"/>
          </a:p>
        </p:txBody>
      </p:sp>
    </p:spTree>
    <p:extLst>
      <p:ext uri="{BB962C8B-B14F-4D97-AF65-F5344CB8AC3E}">
        <p14:creationId xmlns:p14="http://schemas.microsoft.com/office/powerpoint/2010/main" val="2746861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SAT Questions</a:t>
            </a:r>
            <a:endParaRPr lang="en-US" dirty="0"/>
          </a:p>
        </p:txBody>
      </p:sp>
      <p:sp>
        <p:nvSpPr>
          <p:cNvPr id="3" name="Content Placeholder 2"/>
          <p:cNvSpPr>
            <a:spLocks noGrp="1"/>
          </p:cNvSpPr>
          <p:nvPr>
            <p:ph idx="1"/>
          </p:nvPr>
        </p:nvSpPr>
        <p:spPr/>
        <p:txBody>
          <a:bodyPr/>
          <a:lstStyle/>
          <a:p>
            <a:r>
              <a:rPr lang="en-US" dirty="0" smtClean="0"/>
              <a:t>Create 3 Questions for the last SAT Reading Activity (on Paleontology). </a:t>
            </a:r>
          </a:p>
          <a:p>
            <a:r>
              <a:rPr lang="en-US" dirty="0" smtClean="0"/>
              <a:t>Make sure your questions reflect one of the types of Questions Stems</a:t>
            </a:r>
          </a:p>
          <a:p>
            <a:r>
              <a:rPr lang="en-US" dirty="0" smtClean="0"/>
              <a:t>Switch with the person next to you and see if they can answer your </a:t>
            </a:r>
            <a:r>
              <a:rPr lang="en-US" smtClean="0"/>
              <a:t>questions correctly</a:t>
            </a:r>
            <a:endParaRPr lang="en-US"/>
          </a:p>
        </p:txBody>
      </p:sp>
    </p:spTree>
    <p:extLst>
      <p:ext uri="{BB962C8B-B14F-4D97-AF65-F5344CB8AC3E}">
        <p14:creationId xmlns:p14="http://schemas.microsoft.com/office/powerpoint/2010/main" val="1706685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Reading Practice Test</a:t>
            </a:r>
            <a:endParaRPr lang="en-US" dirty="0"/>
          </a:p>
        </p:txBody>
      </p:sp>
      <p:sp>
        <p:nvSpPr>
          <p:cNvPr id="4" name="Text Placeholder 3"/>
          <p:cNvSpPr>
            <a:spLocks noGrp="1"/>
          </p:cNvSpPr>
          <p:nvPr>
            <p:ph type="body" idx="1"/>
          </p:nvPr>
        </p:nvSpPr>
        <p:spPr/>
        <p:txBody>
          <a:bodyPr/>
          <a:lstStyle/>
          <a:p>
            <a:r>
              <a:rPr lang="en-US" dirty="0" smtClean="0"/>
              <a:t>Identify the Types of Passages </a:t>
            </a:r>
            <a:endParaRPr lang="en-US" dirty="0"/>
          </a:p>
        </p:txBody>
      </p:sp>
      <p:sp>
        <p:nvSpPr>
          <p:cNvPr id="5" name="Content Placeholder 4"/>
          <p:cNvSpPr>
            <a:spLocks noGrp="1"/>
          </p:cNvSpPr>
          <p:nvPr>
            <p:ph sz="half" idx="2"/>
          </p:nvPr>
        </p:nvSpPr>
        <p:spPr/>
        <p:txBody>
          <a:bodyPr>
            <a:normAutofit fontScale="92500" lnSpcReduction="10000"/>
          </a:bodyPr>
          <a:lstStyle/>
          <a:p>
            <a:pPr marL="457200" indent="-457200">
              <a:buFont typeface="+mj-lt"/>
              <a:buAutoNum type="arabicPeriod"/>
            </a:pPr>
            <a:r>
              <a:rPr lang="en-US" i="1" dirty="0" smtClean="0"/>
              <a:t>The Folded Leaf</a:t>
            </a:r>
          </a:p>
          <a:p>
            <a:pPr marL="457200" indent="-457200">
              <a:buFont typeface="+mj-lt"/>
              <a:buAutoNum type="arabicPeriod"/>
            </a:pPr>
            <a:endParaRPr lang="en-US" dirty="0" smtClean="0"/>
          </a:p>
          <a:p>
            <a:pPr marL="457200" indent="-457200">
              <a:buFont typeface="+mj-lt"/>
              <a:buAutoNum type="arabicPeriod"/>
            </a:pPr>
            <a:r>
              <a:rPr lang="en-US" dirty="0" smtClean="0"/>
              <a:t>Beecher vs. Grimke </a:t>
            </a:r>
          </a:p>
          <a:p>
            <a:pPr marL="457200" indent="-457200">
              <a:buFont typeface="+mj-lt"/>
              <a:buAutoNum type="arabicPeriod"/>
            </a:pPr>
            <a:endParaRPr lang="en-US" dirty="0" smtClean="0"/>
          </a:p>
          <a:p>
            <a:pPr marL="457200" indent="-457200">
              <a:buFont typeface="+mj-lt"/>
              <a:buAutoNum type="arabicPeriod"/>
            </a:pPr>
            <a:r>
              <a:rPr lang="en-US" i="1" dirty="0" smtClean="0"/>
              <a:t>Whole Food Blues</a:t>
            </a:r>
          </a:p>
          <a:p>
            <a:pPr marL="457200" indent="-457200">
              <a:buFont typeface="+mj-lt"/>
              <a:buAutoNum type="arabicPeriod"/>
            </a:pPr>
            <a:endParaRPr lang="en-US" i="1" dirty="0" smtClean="0"/>
          </a:p>
          <a:p>
            <a:pPr marL="457200" indent="-457200">
              <a:buFont typeface="+mj-lt"/>
              <a:buAutoNum type="arabicPeriod"/>
            </a:pPr>
            <a:r>
              <a:rPr lang="en-US" dirty="0" smtClean="0"/>
              <a:t>Why you shouldn’t trust internet comments</a:t>
            </a:r>
          </a:p>
          <a:p>
            <a:pPr marL="457200" indent="-457200">
              <a:buFont typeface="+mj-lt"/>
              <a:buAutoNum type="arabicPeriod"/>
            </a:pPr>
            <a:endParaRPr lang="en-US" dirty="0" smtClean="0"/>
          </a:p>
          <a:p>
            <a:pPr marL="457200" indent="-457200">
              <a:buFont typeface="+mj-lt"/>
              <a:buAutoNum type="arabicPeriod"/>
            </a:pPr>
            <a:r>
              <a:rPr lang="en-US" dirty="0" smtClean="0"/>
              <a:t>Moonwalking with Einstein</a:t>
            </a:r>
            <a:endParaRPr lang="en-US" dirty="0"/>
          </a:p>
        </p:txBody>
      </p:sp>
      <p:sp>
        <p:nvSpPr>
          <p:cNvPr id="7" name="Content Placeholder 6"/>
          <p:cNvSpPr>
            <a:spLocks noGrp="1"/>
          </p:cNvSpPr>
          <p:nvPr>
            <p:ph sz="quarter" idx="4"/>
          </p:nvPr>
        </p:nvSpPr>
        <p:spPr>
          <a:xfrm>
            <a:off x="4267200" y="2174875"/>
            <a:ext cx="4041775" cy="3866357"/>
          </a:xfrm>
        </p:spPr>
        <p:txBody>
          <a:bodyPr>
            <a:normAutofit fontScale="85000" lnSpcReduction="20000"/>
          </a:bodyPr>
          <a:lstStyle/>
          <a:p>
            <a:pPr marL="457200" indent="-457200">
              <a:buFont typeface="+mj-lt"/>
              <a:buAutoNum type="arabicPeriod"/>
            </a:pPr>
            <a:r>
              <a:rPr lang="en-US" dirty="0" smtClean="0"/>
              <a:t>Literature Passage</a:t>
            </a:r>
          </a:p>
          <a:p>
            <a:pPr marL="457200" indent="-457200">
              <a:buFont typeface="+mj-lt"/>
              <a:buAutoNum type="arabicPeriod"/>
            </a:pPr>
            <a:endParaRPr lang="en-US" dirty="0" smtClean="0"/>
          </a:p>
          <a:p>
            <a:pPr marL="457200" indent="-457200">
              <a:buFont typeface="+mj-lt"/>
              <a:buAutoNum type="arabicPeriod"/>
            </a:pPr>
            <a:r>
              <a:rPr lang="en-US" dirty="0" smtClean="0"/>
              <a:t>Analysis in History/ Social Science </a:t>
            </a:r>
          </a:p>
          <a:p>
            <a:pPr marL="857250" lvl="1" indent="-457200">
              <a:buFont typeface="Arial" panose="020B0604020202020204" pitchFamily="34" charset="0"/>
              <a:buChar char="•"/>
            </a:pPr>
            <a:r>
              <a:rPr lang="en-US" dirty="0" smtClean="0"/>
              <a:t>Paired Passage</a:t>
            </a:r>
          </a:p>
          <a:p>
            <a:pPr marL="457200" indent="-457200">
              <a:buFont typeface="+mj-lt"/>
              <a:buAutoNum type="arabicPeriod"/>
            </a:pPr>
            <a:endParaRPr lang="en-US" dirty="0" smtClean="0"/>
          </a:p>
          <a:p>
            <a:pPr marL="457200" indent="-457200">
              <a:buFont typeface="+mj-lt"/>
              <a:buAutoNum type="arabicPeriod"/>
            </a:pPr>
            <a:r>
              <a:rPr lang="en-US" dirty="0" smtClean="0"/>
              <a:t>Analysis in Science</a:t>
            </a:r>
          </a:p>
          <a:p>
            <a:pPr marL="457200" indent="-457200">
              <a:buFont typeface="+mj-lt"/>
              <a:buAutoNum type="arabicPeriod"/>
            </a:pPr>
            <a:endParaRPr lang="en-US" dirty="0" smtClean="0"/>
          </a:p>
          <a:p>
            <a:pPr marL="457200" indent="-457200">
              <a:buFont typeface="+mj-lt"/>
              <a:buAutoNum type="arabicPeriod"/>
            </a:pPr>
            <a:r>
              <a:rPr lang="en-US" dirty="0" smtClean="0"/>
              <a:t>Analysis in History/ Social Science</a:t>
            </a:r>
          </a:p>
          <a:p>
            <a:pPr marL="457200" indent="-457200">
              <a:buFont typeface="+mj-lt"/>
              <a:buAutoNum type="arabicPeriod"/>
            </a:pPr>
            <a:endParaRPr lang="en-US" dirty="0" smtClean="0"/>
          </a:p>
          <a:p>
            <a:pPr marL="457200" indent="-457200">
              <a:buFont typeface="+mj-lt"/>
              <a:buAutoNum type="arabicPeriod"/>
            </a:pPr>
            <a:r>
              <a:rPr lang="en-US" dirty="0" smtClean="0"/>
              <a:t>Analysis in Science</a:t>
            </a:r>
            <a:endParaRPr lang="en-US" dirty="0"/>
          </a:p>
        </p:txBody>
      </p:sp>
    </p:spTree>
    <p:extLst>
      <p:ext uri="{BB962C8B-B14F-4D97-AF65-F5344CB8AC3E}">
        <p14:creationId xmlns:p14="http://schemas.microsoft.com/office/powerpoint/2010/main" val="36372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072" y="376395"/>
            <a:ext cx="6172200" cy="1083996"/>
          </a:xfrm>
        </p:spPr>
        <p:txBody>
          <a:bodyPr>
            <a:normAutofit fontScale="90000"/>
          </a:bodyPr>
          <a:lstStyle/>
          <a:p>
            <a:r>
              <a:rPr lang="en-US" dirty="0" smtClean="0"/>
              <a:t>What is the Format of the SAT?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221875786"/>
              </p:ext>
            </p:extLst>
          </p:nvPr>
        </p:nvGraphicFramePr>
        <p:xfrm>
          <a:off x="224658" y="2286000"/>
          <a:ext cx="5462751" cy="3877278"/>
        </p:xfrm>
        <a:graphic>
          <a:graphicData uri="http://schemas.openxmlformats.org/drawingml/2006/table">
            <a:tbl>
              <a:tblPr firstRow="1" bandRow="1">
                <a:tableStyleId>{5C22544A-7EE6-4342-B048-85BDC9FD1C3A}</a:tableStyleId>
              </a:tblPr>
              <a:tblGrid>
                <a:gridCol w="946877">
                  <a:extLst>
                    <a:ext uri="{9D8B030D-6E8A-4147-A177-3AD203B41FA5}">
                      <a16:colId xmlns:a16="http://schemas.microsoft.com/office/drawing/2014/main" val="20000"/>
                    </a:ext>
                  </a:extLst>
                </a:gridCol>
                <a:gridCol w="1784498">
                  <a:extLst>
                    <a:ext uri="{9D8B030D-6E8A-4147-A177-3AD203B41FA5}">
                      <a16:colId xmlns:a16="http://schemas.microsoft.com/office/drawing/2014/main" val="20001"/>
                    </a:ext>
                  </a:extLst>
                </a:gridCol>
                <a:gridCol w="1365688">
                  <a:extLst>
                    <a:ext uri="{9D8B030D-6E8A-4147-A177-3AD203B41FA5}">
                      <a16:colId xmlns:a16="http://schemas.microsoft.com/office/drawing/2014/main" val="20002"/>
                    </a:ext>
                  </a:extLst>
                </a:gridCol>
                <a:gridCol w="1365688">
                  <a:extLst>
                    <a:ext uri="{9D8B030D-6E8A-4147-A177-3AD203B41FA5}">
                      <a16:colId xmlns:a16="http://schemas.microsoft.com/office/drawing/2014/main" val="20003"/>
                    </a:ext>
                  </a:extLst>
                </a:gridCol>
              </a:tblGrid>
              <a:tr h="851428">
                <a:tc>
                  <a:txBody>
                    <a:bodyPr/>
                    <a:lstStyle/>
                    <a:p>
                      <a:r>
                        <a:rPr lang="en-US" sz="1500" dirty="0" smtClean="0"/>
                        <a:t>Session</a:t>
                      </a:r>
                      <a:endParaRPr lang="en-US" sz="1500" dirty="0"/>
                    </a:p>
                  </a:txBody>
                  <a:tcPr marL="68580" marR="68580" marT="34290" marB="34290"/>
                </a:tc>
                <a:tc>
                  <a:txBody>
                    <a:bodyPr/>
                    <a:lstStyle/>
                    <a:p>
                      <a:r>
                        <a:rPr lang="en-US" sz="1500" dirty="0" smtClean="0"/>
                        <a:t>Type of Test</a:t>
                      </a:r>
                      <a:endParaRPr lang="en-US" sz="1500" dirty="0"/>
                    </a:p>
                  </a:txBody>
                  <a:tcPr marL="68580" marR="68580" marT="34290" marB="34290"/>
                </a:tc>
                <a:tc>
                  <a:txBody>
                    <a:bodyPr/>
                    <a:lstStyle/>
                    <a:p>
                      <a:r>
                        <a:rPr lang="en-US" sz="1500" dirty="0" smtClean="0"/>
                        <a:t>Time</a:t>
                      </a:r>
                      <a:endParaRPr lang="en-US" sz="1500" dirty="0"/>
                    </a:p>
                  </a:txBody>
                  <a:tcPr marL="68580" marR="68580" marT="34290" marB="34290"/>
                </a:tc>
                <a:tc>
                  <a:txBody>
                    <a:bodyPr/>
                    <a:lstStyle/>
                    <a:p>
                      <a:r>
                        <a:rPr lang="en-US" sz="1500" dirty="0" smtClean="0"/>
                        <a:t>Number of Questions</a:t>
                      </a:r>
                      <a:endParaRPr lang="en-US" sz="1500" dirty="0"/>
                    </a:p>
                  </a:txBody>
                  <a:tcPr marL="68580" marR="68580" marT="34290" marB="34290"/>
                </a:tc>
                <a:extLst>
                  <a:ext uri="{0D108BD9-81ED-4DB2-BD59-A6C34878D82A}">
                    <a16:rowId xmlns:a16="http://schemas.microsoft.com/office/drawing/2014/main" val="10000"/>
                  </a:ext>
                </a:extLst>
              </a:tr>
              <a:tr h="493288">
                <a:tc>
                  <a:txBody>
                    <a:bodyPr/>
                    <a:lstStyle/>
                    <a:p>
                      <a:r>
                        <a:rPr lang="en-US" sz="1500" dirty="0" smtClean="0"/>
                        <a:t>1</a:t>
                      </a:r>
                      <a:endParaRPr lang="en-US" sz="1500" dirty="0"/>
                    </a:p>
                  </a:txBody>
                  <a:tcPr marL="68580" marR="68580" marT="34290" marB="34290"/>
                </a:tc>
                <a:tc>
                  <a:txBody>
                    <a:bodyPr/>
                    <a:lstStyle/>
                    <a:p>
                      <a:r>
                        <a:rPr lang="en-US" sz="1500" dirty="0" smtClean="0"/>
                        <a:t>Reading Test</a:t>
                      </a:r>
                      <a:endParaRPr lang="en-US" sz="1500" dirty="0"/>
                    </a:p>
                  </a:txBody>
                  <a:tcPr marL="68580" marR="68580" marT="34290" marB="34290"/>
                </a:tc>
                <a:tc>
                  <a:txBody>
                    <a:bodyPr/>
                    <a:lstStyle/>
                    <a:p>
                      <a:r>
                        <a:rPr lang="en-US" sz="1500" dirty="0" smtClean="0"/>
                        <a:t>65 minutes</a:t>
                      </a:r>
                      <a:endParaRPr lang="en-US" sz="1500" dirty="0"/>
                    </a:p>
                  </a:txBody>
                  <a:tcPr marL="68580" marR="68580" marT="34290" marB="34290"/>
                </a:tc>
                <a:tc>
                  <a:txBody>
                    <a:bodyPr/>
                    <a:lstStyle/>
                    <a:p>
                      <a:r>
                        <a:rPr lang="en-US" sz="1500" dirty="0" smtClean="0"/>
                        <a:t>52 questions</a:t>
                      </a:r>
                      <a:endParaRPr lang="en-US" sz="1500" dirty="0"/>
                    </a:p>
                  </a:txBody>
                  <a:tcPr marL="68580" marR="68580" marT="34290" marB="34290"/>
                </a:tc>
                <a:extLst>
                  <a:ext uri="{0D108BD9-81ED-4DB2-BD59-A6C34878D82A}">
                    <a16:rowId xmlns:a16="http://schemas.microsoft.com/office/drawing/2014/main" val="10001"/>
                  </a:ext>
                </a:extLst>
              </a:tr>
              <a:tr h="679758">
                <a:tc>
                  <a:txBody>
                    <a:bodyPr/>
                    <a:lstStyle/>
                    <a:p>
                      <a:r>
                        <a:rPr lang="en-US" sz="1500" dirty="0" smtClean="0"/>
                        <a:t>2</a:t>
                      </a:r>
                      <a:endParaRPr lang="en-US" sz="1500" dirty="0"/>
                    </a:p>
                  </a:txBody>
                  <a:tcPr marL="68580" marR="68580" marT="34290" marB="34290"/>
                </a:tc>
                <a:tc>
                  <a:txBody>
                    <a:bodyPr/>
                    <a:lstStyle/>
                    <a:p>
                      <a:r>
                        <a:rPr lang="en-US" sz="1500" dirty="0" smtClean="0"/>
                        <a:t>Writing</a:t>
                      </a:r>
                      <a:r>
                        <a:rPr lang="en-US" sz="1500" baseline="0" dirty="0" smtClean="0"/>
                        <a:t> and Language Test</a:t>
                      </a:r>
                      <a:endParaRPr lang="en-US" sz="1500" dirty="0"/>
                    </a:p>
                  </a:txBody>
                  <a:tcPr marL="68580" marR="68580" marT="34290" marB="34290"/>
                </a:tc>
                <a:tc>
                  <a:txBody>
                    <a:bodyPr/>
                    <a:lstStyle/>
                    <a:p>
                      <a:r>
                        <a:rPr lang="en-US" sz="1500" dirty="0" smtClean="0"/>
                        <a:t>35 minutes</a:t>
                      </a:r>
                      <a:endParaRPr lang="en-US" sz="1500" dirty="0"/>
                    </a:p>
                  </a:txBody>
                  <a:tcPr marL="68580" marR="68580" marT="34290" marB="34290"/>
                </a:tc>
                <a:tc>
                  <a:txBody>
                    <a:bodyPr/>
                    <a:lstStyle/>
                    <a:p>
                      <a:r>
                        <a:rPr lang="en-US" sz="1500" dirty="0" smtClean="0"/>
                        <a:t>44 questions</a:t>
                      </a:r>
                      <a:endParaRPr lang="en-US" sz="1500" dirty="0"/>
                    </a:p>
                  </a:txBody>
                  <a:tcPr marL="68580" marR="68580" marT="34290" marB="34290"/>
                </a:tc>
                <a:extLst>
                  <a:ext uri="{0D108BD9-81ED-4DB2-BD59-A6C34878D82A}">
                    <a16:rowId xmlns:a16="http://schemas.microsoft.com/office/drawing/2014/main" val="10002"/>
                  </a:ext>
                </a:extLst>
              </a:tr>
              <a:tr h="679758">
                <a:tc>
                  <a:txBody>
                    <a:bodyPr/>
                    <a:lstStyle/>
                    <a:p>
                      <a:r>
                        <a:rPr lang="en-US" sz="1500" dirty="0" smtClean="0"/>
                        <a:t>3</a:t>
                      </a:r>
                      <a:endParaRPr lang="en-US" sz="1500" dirty="0"/>
                    </a:p>
                  </a:txBody>
                  <a:tcPr marL="68580" marR="68580" marT="34290" marB="34290"/>
                </a:tc>
                <a:tc>
                  <a:txBody>
                    <a:bodyPr/>
                    <a:lstStyle/>
                    <a:p>
                      <a:r>
                        <a:rPr lang="en-US" sz="1500" dirty="0" smtClean="0"/>
                        <a:t>Math test -  no calculator</a:t>
                      </a:r>
                      <a:endParaRPr lang="en-US" sz="1500" dirty="0"/>
                    </a:p>
                  </a:txBody>
                  <a:tcPr marL="68580" marR="68580" marT="34290" marB="34290"/>
                </a:tc>
                <a:tc>
                  <a:txBody>
                    <a:bodyPr/>
                    <a:lstStyle/>
                    <a:p>
                      <a:r>
                        <a:rPr lang="en-US" sz="1500" dirty="0" smtClean="0"/>
                        <a:t>25 minutes</a:t>
                      </a:r>
                      <a:endParaRPr lang="en-US" sz="1500" dirty="0"/>
                    </a:p>
                  </a:txBody>
                  <a:tcPr marL="68580" marR="68580" marT="34290" marB="34290"/>
                </a:tc>
                <a:tc>
                  <a:txBody>
                    <a:bodyPr/>
                    <a:lstStyle/>
                    <a:p>
                      <a:r>
                        <a:rPr lang="en-US" sz="1500" dirty="0" smtClean="0"/>
                        <a:t>20 questions</a:t>
                      </a:r>
                      <a:endParaRPr lang="en-US" sz="1500" dirty="0"/>
                    </a:p>
                  </a:txBody>
                  <a:tcPr marL="68580" marR="68580" marT="34290" marB="34290"/>
                </a:tc>
                <a:extLst>
                  <a:ext uri="{0D108BD9-81ED-4DB2-BD59-A6C34878D82A}">
                    <a16:rowId xmlns:a16="http://schemas.microsoft.com/office/drawing/2014/main" val="10003"/>
                  </a:ext>
                </a:extLst>
              </a:tr>
              <a:tr h="679758">
                <a:tc>
                  <a:txBody>
                    <a:bodyPr/>
                    <a:lstStyle/>
                    <a:p>
                      <a:r>
                        <a:rPr lang="en-US" sz="1500" dirty="0" smtClean="0"/>
                        <a:t>4</a:t>
                      </a:r>
                      <a:endParaRPr lang="en-US" sz="1500" dirty="0"/>
                    </a:p>
                  </a:txBody>
                  <a:tcPr marL="68580" marR="68580" marT="34290" marB="34290"/>
                </a:tc>
                <a:tc>
                  <a:txBody>
                    <a:bodyPr/>
                    <a:lstStyle/>
                    <a:p>
                      <a:r>
                        <a:rPr lang="en-US" sz="1500" dirty="0" smtClean="0"/>
                        <a:t>Math Test – calculator</a:t>
                      </a:r>
                      <a:endParaRPr lang="en-US" sz="1500" dirty="0"/>
                    </a:p>
                  </a:txBody>
                  <a:tcPr marL="68580" marR="68580" marT="34290" marB="34290"/>
                </a:tc>
                <a:tc>
                  <a:txBody>
                    <a:bodyPr/>
                    <a:lstStyle/>
                    <a:p>
                      <a:r>
                        <a:rPr lang="en-US" sz="1500" dirty="0" smtClean="0"/>
                        <a:t>55 minutes</a:t>
                      </a:r>
                      <a:endParaRPr lang="en-US" sz="1500" dirty="0"/>
                    </a:p>
                  </a:txBody>
                  <a:tcPr marL="68580" marR="68580" marT="34290" marB="34290"/>
                </a:tc>
                <a:tc>
                  <a:txBody>
                    <a:bodyPr/>
                    <a:lstStyle/>
                    <a:p>
                      <a:r>
                        <a:rPr lang="en-US" sz="1500" dirty="0" smtClean="0"/>
                        <a:t>38 questions</a:t>
                      </a:r>
                      <a:endParaRPr lang="en-US" sz="1500" dirty="0"/>
                    </a:p>
                  </a:txBody>
                  <a:tcPr marL="68580" marR="68580" marT="34290" marB="34290"/>
                </a:tc>
                <a:extLst>
                  <a:ext uri="{0D108BD9-81ED-4DB2-BD59-A6C34878D82A}">
                    <a16:rowId xmlns:a16="http://schemas.microsoft.com/office/drawing/2014/main" val="10004"/>
                  </a:ext>
                </a:extLst>
              </a:tr>
              <a:tr h="493288">
                <a:tc>
                  <a:txBody>
                    <a:bodyPr/>
                    <a:lstStyle/>
                    <a:p>
                      <a:r>
                        <a:rPr lang="en-US" sz="1500" dirty="0" smtClean="0"/>
                        <a:t>5</a:t>
                      </a:r>
                      <a:endParaRPr lang="en-US" sz="1500" dirty="0"/>
                    </a:p>
                  </a:txBody>
                  <a:tcPr marL="68580" marR="68580" marT="34290" marB="34290"/>
                </a:tc>
                <a:tc>
                  <a:txBody>
                    <a:bodyPr/>
                    <a:lstStyle/>
                    <a:p>
                      <a:r>
                        <a:rPr lang="en-US" sz="1500" dirty="0" smtClean="0"/>
                        <a:t>Analytical Essay</a:t>
                      </a:r>
                      <a:endParaRPr lang="en-US" sz="1500" dirty="0"/>
                    </a:p>
                  </a:txBody>
                  <a:tcPr marL="68580" marR="68580" marT="34290" marB="34290"/>
                </a:tc>
                <a:tc>
                  <a:txBody>
                    <a:bodyPr/>
                    <a:lstStyle/>
                    <a:p>
                      <a:r>
                        <a:rPr lang="en-US" sz="1500" dirty="0" smtClean="0"/>
                        <a:t>50 minutes</a:t>
                      </a:r>
                      <a:endParaRPr lang="en-US" sz="1500" dirty="0"/>
                    </a:p>
                  </a:txBody>
                  <a:tcPr marL="68580" marR="68580" marT="34290" marB="34290"/>
                </a:tc>
                <a:tc>
                  <a:txBody>
                    <a:bodyPr/>
                    <a:lstStyle/>
                    <a:p>
                      <a:r>
                        <a:rPr lang="en-US" sz="1500" dirty="0" smtClean="0"/>
                        <a:t>1 question</a:t>
                      </a:r>
                      <a:endParaRPr lang="en-US" sz="1500" dirty="0"/>
                    </a:p>
                  </a:txBody>
                  <a:tcPr marL="68580" marR="68580" marT="34290" marB="34290"/>
                </a:tc>
                <a:extLst>
                  <a:ext uri="{0D108BD9-81ED-4DB2-BD59-A6C34878D82A}">
                    <a16:rowId xmlns:a16="http://schemas.microsoft.com/office/drawing/2014/main" val="10005"/>
                  </a:ext>
                </a:extLst>
              </a:tr>
            </a:tbl>
          </a:graphicData>
        </a:graphic>
      </p:graphicFrame>
      <p:sp>
        <p:nvSpPr>
          <p:cNvPr id="5" name="Content Placeholder 4"/>
          <p:cNvSpPr>
            <a:spLocks noGrp="1"/>
          </p:cNvSpPr>
          <p:nvPr>
            <p:ph sz="half" idx="2"/>
          </p:nvPr>
        </p:nvSpPr>
        <p:spPr>
          <a:xfrm>
            <a:off x="5847454" y="1277591"/>
            <a:ext cx="3076904" cy="1593904"/>
          </a:xfrm>
        </p:spPr>
        <p:txBody>
          <a:bodyPr>
            <a:normAutofit fontScale="92500"/>
          </a:bodyPr>
          <a:lstStyle/>
          <a:p>
            <a:r>
              <a:rPr lang="en-US" dirty="0" smtClean="0"/>
              <a:t>Total Testing time: </a:t>
            </a:r>
          </a:p>
          <a:p>
            <a:pPr lvl="1"/>
            <a:r>
              <a:rPr lang="en-US" dirty="0" smtClean="0"/>
              <a:t>3 hours (plus 50 minutes for optional essay)</a:t>
            </a:r>
          </a:p>
          <a:p>
            <a:pPr lvl="1"/>
            <a:endParaRPr lang="en-US" dirty="0" smtClean="0"/>
          </a:p>
          <a:p>
            <a:endParaRPr lang="en-US" dirty="0"/>
          </a:p>
        </p:txBody>
      </p:sp>
      <p:sp>
        <p:nvSpPr>
          <p:cNvPr id="3" name="Right Arrow 2"/>
          <p:cNvSpPr/>
          <p:nvPr/>
        </p:nvSpPr>
        <p:spPr>
          <a:xfrm>
            <a:off x="5498224" y="5682539"/>
            <a:ext cx="827690" cy="283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6325914" y="4599826"/>
            <a:ext cx="2542190" cy="1546577"/>
          </a:xfrm>
          <a:prstGeom prst="rect">
            <a:avLst/>
          </a:prstGeom>
          <a:noFill/>
          <a:ln>
            <a:solidFill>
              <a:schemeClr val="accent1"/>
            </a:solidFill>
          </a:ln>
        </p:spPr>
        <p:txBody>
          <a:bodyPr wrap="square" rtlCol="0">
            <a:spAutoFit/>
          </a:bodyPr>
          <a:lstStyle/>
          <a:p>
            <a:r>
              <a:rPr lang="en-US" sz="1350" b="1" u="sng" dirty="0"/>
              <a:t>Optional</a:t>
            </a:r>
          </a:p>
          <a:p>
            <a:r>
              <a:rPr lang="en-US" sz="1350" dirty="0"/>
              <a:t>Some schools ask for this section… some don’t. Students Need to check when </a:t>
            </a:r>
            <a:r>
              <a:rPr lang="en-US" sz="1350" dirty="0" smtClean="0"/>
              <a:t>applying</a:t>
            </a:r>
          </a:p>
          <a:p>
            <a:r>
              <a:rPr lang="en-US" sz="1350" dirty="0"/>
              <a:t> </a:t>
            </a:r>
            <a:endParaRPr lang="en-US" sz="1350" dirty="0" smtClean="0"/>
          </a:p>
          <a:p>
            <a:r>
              <a:rPr lang="en-US" sz="1350" dirty="0" smtClean="0"/>
              <a:t>TALK TO YOUR GUIDANCE Counselor!!!!</a:t>
            </a:r>
            <a:endParaRPr lang="en-US" sz="1350" dirty="0"/>
          </a:p>
        </p:txBody>
      </p:sp>
      <p:sp>
        <p:nvSpPr>
          <p:cNvPr id="8" name="TextBox 7"/>
          <p:cNvSpPr txBox="1"/>
          <p:nvPr/>
        </p:nvSpPr>
        <p:spPr>
          <a:xfrm>
            <a:off x="5912069" y="3338110"/>
            <a:ext cx="3079531" cy="954107"/>
          </a:xfrm>
          <a:prstGeom prst="rect">
            <a:avLst/>
          </a:prstGeom>
          <a:noFill/>
          <a:ln>
            <a:solidFill>
              <a:schemeClr val="accent1"/>
            </a:solidFill>
          </a:ln>
        </p:spPr>
        <p:txBody>
          <a:bodyPr wrap="square" rtlCol="0">
            <a:spAutoFit/>
          </a:bodyPr>
          <a:lstStyle/>
          <a:p>
            <a:r>
              <a:rPr lang="en-US" sz="1400" dirty="0" smtClean="0"/>
              <a:t>Analytical Essay is NOT on the School administered SAT. </a:t>
            </a:r>
            <a:r>
              <a:rPr lang="en-US" sz="1400" u="sng" dirty="0" smtClean="0"/>
              <a:t>You will have to take another version of the test if the college you are applying to requires it.</a:t>
            </a:r>
            <a:endParaRPr lang="en-US" sz="1400" u="sng" dirty="0"/>
          </a:p>
        </p:txBody>
      </p:sp>
    </p:spTree>
    <p:extLst>
      <p:ext uri="{BB962C8B-B14F-4D97-AF65-F5344CB8AC3E}">
        <p14:creationId xmlns:p14="http://schemas.microsoft.com/office/powerpoint/2010/main" val="25831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Reading Practice Test</a:t>
            </a:r>
            <a:endParaRPr lang="en-US" dirty="0"/>
          </a:p>
        </p:txBody>
      </p:sp>
      <p:sp>
        <p:nvSpPr>
          <p:cNvPr id="4" name="Text Placeholder 3"/>
          <p:cNvSpPr>
            <a:spLocks noGrp="1"/>
          </p:cNvSpPr>
          <p:nvPr>
            <p:ph type="body" idx="1"/>
          </p:nvPr>
        </p:nvSpPr>
        <p:spPr/>
        <p:txBody>
          <a:bodyPr/>
          <a:lstStyle/>
          <a:p>
            <a:r>
              <a:rPr lang="en-US" dirty="0" smtClean="0"/>
              <a:t>Identify the Types of Passages </a:t>
            </a:r>
            <a:endParaRPr lang="en-US" dirty="0"/>
          </a:p>
        </p:txBody>
      </p:sp>
      <p:sp>
        <p:nvSpPr>
          <p:cNvPr id="5" name="Content Placeholder 4"/>
          <p:cNvSpPr>
            <a:spLocks noGrp="1"/>
          </p:cNvSpPr>
          <p:nvPr>
            <p:ph sz="half" idx="2"/>
          </p:nvPr>
        </p:nvSpPr>
        <p:spPr/>
        <p:txBody>
          <a:bodyPr>
            <a:normAutofit/>
          </a:bodyPr>
          <a:lstStyle/>
          <a:p>
            <a:pPr marL="457200" indent="-457200">
              <a:buFont typeface="+mj-lt"/>
              <a:buAutoNum type="arabicPeriod"/>
            </a:pPr>
            <a:r>
              <a:rPr lang="en-US" i="1" dirty="0" smtClean="0"/>
              <a:t>The Folded Leaf</a:t>
            </a:r>
          </a:p>
          <a:p>
            <a:pPr marL="457200" indent="-457200">
              <a:buFont typeface="+mj-lt"/>
              <a:buAutoNum type="arabicPeriod"/>
            </a:pPr>
            <a:endParaRPr lang="en-US" dirty="0" smtClean="0"/>
          </a:p>
        </p:txBody>
      </p:sp>
      <p:sp>
        <p:nvSpPr>
          <p:cNvPr id="7" name="Content Placeholder 6"/>
          <p:cNvSpPr>
            <a:spLocks noGrp="1"/>
          </p:cNvSpPr>
          <p:nvPr>
            <p:ph sz="quarter" idx="4"/>
          </p:nvPr>
        </p:nvSpPr>
        <p:spPr>
          <a:xfrm>
            <a:off x="5257800" y="2174875"/>
            <a:ext cx="3435927" cy="3866357"/>
          </a:xfrm>
        </p:spPr>
        <p:txBody>
          <a:bodyPr>
            <a:normAutofit/>
          </a:bodyPr>
          <a:lstStyle/>
          <a:p>
            <a:pPr marL="457200" indent="-457200">
              <a:buFont typeface="+mj-lt"/>
              <a:buAutoNum type="arabicPeriod"/>
            </a:pPr>
            <a:endParaRPr lang="en-US" dirty="0"/>
          </a:p>
        </p:txBody>
      </p:sp>
    </p:spTree>
    <p:extLst>
      <p:ext uri="{BB962C8B-B14F-4D97-AF65-F5344CB8AC3E}">
        <p14:creationId xmlns:p14="http://schemas.microsoft.com/office/powerpoint/2010/main" val="293640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rmAutofit fontScale="90000"/>
          </a:bodyPr>
          <a:lstStyle/>
          <a:p>
            <a:r>
              <a:rPr lang="en-US" dirty="0" smtClean="0"/>
              <a:t>SAT Reading and Writing Skills</a:t>
            </a:r>
            <a:br>
              <a:rPr lang="en-US" dirty="0" smtClean="0"/>
            </a:br>
            <a:r>
              <a:rPr lang="en-US" dirty="0" smtClean="0"/>
              <a:t>= Connections to History Skills</a:t>
            </a:r>
            <a:endParaRPr lang="en-US" dirty="0"/>
          </a:p>
        </p:txBody>
      </p:sp>
      <p:sp>
        <p:nvSpPr>
          <p:cNvPr id="3" name="Content Placeholder 2"/>
          <p:cNvSpPr>
            <a:spLocks noGrp="1"/>
          </p:cNvSpPr>
          <p:nvPr>
            <p:ph sz="half" idx="1"/>
          </p:nvPr>
        </p:nvSpPr>
        <p:spPr>
          <a:xfrm>
            <a:off x="228600" y="1295400"/>
            <a:ext cx="4038600" cy="5562600"/>
          </a:xfrm>
          <a:ln>
            <a:solidFill>
              <a:schemeClr val="accent1">
                <a:shade val="95000"/>
                <a:satMod val="105000"/>
              </a:schemeClr>
            </a:solidFill>
          </a:ln>
        </p:spPr>
        <p:txBody>
          <a:bodyPr>
            <a:normAutofit fontScale="77500" lnSpcReduction="20000"/>
          </a:bodyPr>
          <a:lstStyle/>
          <a:p>
            <a:r>
              <a:rPr lang="en-US" dirty="0">
                <a:effectLst>
                  <a:outerShdw blurRad="38100" dist="38100" dir="2700000" algn="tl">
                    <a:srgbClr val="000000">
                      <a:alpha val="43137"/>
                    </a:srgbClr>
                  </a:outerShdw>
                </a:effectLst>
              </a:rPr>
              <a:t>Analyze</a:t>
            </a:r>
            <a:r>
              <a:rPr lang="en-US" dirty="0"/>
              <a:t> and use reasoning to comprehend literary and informational </a:t>
            </a:r>
            <a:r>
              <a:rPr lang="en-US" dirty="0" smtClean="0"/>
              <a:t>texts</a:t>
            </a:r>
          </a:p>
          <a:p>
            <a:endParaRPr lang="en-US" dirty="0" smtClean="0"/>
          </a:p>
          <a:p>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ommand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evidence</a:t>
            </a:r>
          </a:p>
          <a:p>
            <a:pPr marL="0" indent="0">
              <a:buNone/>
            </a:pPr>
            <a:r>
              <a:rPr lang="en-US" dirty="0" smtClean="0"/>
              <a:t> </a:t>
            </a:r>
          </a:p>
          <a:p>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ords </a:t>
            </a:r>
            <a:r>
              <a:rPr lang="en-US" dirty="0">
                <a:effectLst>
                  <a:outerShdw blurRad="38100" dist="38100" dir="2700000" algn="tl">
                    <a:srgbClr val="000000">
                      <a:alpha val="43137"/>
                    </a:srgbClr>
                  </a:outerShdw>
                </a:effectLst>
              </a:rPr>
              <a:t>in context </a:t>
            </a:r>
            <a:r>
              <a:rPr lang="en-US" dirty="0"/>
              <a:t>(how word choice affects meaning and tone</a:t>
            </a:r>
            <a:r>
              <a:rPr lang="en-US" dirty="0" smtClean="0"/>
              <a:t>)</a:t>
            </a:r>
          </a:p>
          <a:p>
            <a:pPr marL="0" indent="0">
              <a:buNone/>
            </a:pPr>
            <a:r>
              <a:rPr lang="en-US" dirty="0" smtClean="0"/>
              <a:t> </a:t>
            </a:r>
          </a:p>
          <a:p>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nalyze </a:t>
            </a:r>
            <a:r>
              <a:rPr lang="en-US" dirty="0">
                <a:effectLst>
                  <a:outerShdw blurRad="38100" dist="38100" dir="2700000" algn="tl">
                    <a:srgbClr val="000000">
                      <a:alpha val="43137"/>
                    </a:srgbClr>
                  </a:outerShdw>
                </a:effectLst>
              </a:rPr>
              <a:t>data </a:t>
            </a:r>
            <a:r>
              <a:rPr lang="en-US" dirty="0"/>
              <a:t>(including data represented graphically</a:t>
            </a:r>
            <a:r>
              <a:rPr lang="en-US" dirty="0" smtClean="0"/>
              <a:t>)</a:t>
            </a:r>
          </a:p>
          <a:p>
            <a:pPr marL="0" indent="0">
              <a:buNone/>
            </a:pPr>
            <a:endParaRPr lang="en-US" dirty="0" smtClean="0"/>
          </a:p>
          <a:p>
            <a:r>
              <a:rPr lang="en-US" dirty="0">
                <a:effectLst>
                  <a:outerShdw blurRad="38100" dist="38100" dir="2700000" algn="tl">
                    <a:srgbClr val="000000">
                      <a:alpha val="43137"/>
                    </a:srgbClr>
                  </a:outerShdw>
                </a:effectLst>
              </a:rPr>
              <a:t>E</a:t>
            </a:r>
            <a:r>
              <a:rPr lang="en-US" dirty="0" smtClean="0">
                <a:effectLst>
                  <a:outerShdw blurRad="38100" dist="38100" dir="2700000" algn="tl">
                    <a:srgbClr val="000000">
                      <a:alpha val="43137"/>
                    </a:srgbClr>
                  </a:outerShdw>
                </a:effectLst>
              </a:rPr>
              <a:t>xpression</a:t>
            </a:r>
            <a:r>
              <a:rPr lang="en-US" dirty="0" smtClean="0"/>
              <a:t> </a:t>
            </a:r>
            <a:r>
              <a:rPr lang="en-US" dirty="0"/>
              <a:t>of </a:t>
            </a:r>
            <a:r>
              <a:rPr lang="en-US" dirty="0" smtClean="0"/>
              <a:t>ideas</a:t>
            </a:r>
          </a:p>
          <a:p>
            <a:pPr marL="0" indent="0">
              <a:buNone/>
            </a:pPr>
            <a:endParaRPr lang="en-US" dirty="0"/>
          </a:p>
          <a:p>
            <a:r>
              <a:rPr lang="en-US" dirty="0"/>
              <a:t>Revise and Improve expression of ideas/ sentence mechanics </a:t>
            </a:r>
          </a:p>
        </p:txBody>
      </p:sp>
      <p:sp>
        <p:nvSpPr>
          <p:cNvPr id="4" name="Content Placeholder 3"/>
          <p:cNvSpPr>
            <a:spLocks noGrp="1"/>
          </p:cNvSpPr>
          <p:nvPr>
            <p:ph sz="half" idx="2"/>
          </p:nvPr>
        </p:nvSpPr>
        <p:spPr>
          <a:xfrm>
            <a:off x="4648200" y="2003286"/>
            <a:ext cx="4038600" cy="4648200"/>
          </a:xfrm>
          <a:ln>
            <a:solidFill>
              <a:schemeClr val="accent1">
                <a:shade val="95000"/>
                <a:satMod val="105000"/>
              </a:schemeClr>
            </a:solidFill>
          </a:ln>
        </p:spPr>
        <p:txBody>
          <a:bodyPr>
            <a:normAutofit fontScale="77500" lnSpcReduction="20000"/>
          </a:bodyPr>
          <a:lstStyle/>
          <a:p>
            <a:pPr marL="0" indent="0">
              <a:buNone/>
            </a:pPr>
            <a:r>
              <a:rPr lang="en-US" dirty="0" smtClean="0"/>
              <a:t>1. </a:t>
            </a:r>
            <a:r>
              <a:rPr lang="en-US" dirty="0" smtClean="0">
                <a:effectLst>
                  <a:outerShdw blurRad="38100" dist="38100" dir="2700000" algn="tl">
                    <a:srgbClr val="000000">
                      <a:alpha val="43137"/>
                    </a:srgbClr>
                  </a:outerShdw>
                </a:effectLst>
              </a:rPr>
              <a:t>Ability </a:t>
            </a:r>
            <a:r>
              <a:rPr lang="en-US" dirty="0">
                <a:effectLst>
                  <a:outerShdw blurRad="38100" dist="38100" dir="2700000" algn="tl">
                    <a:srgbClr val="000000">
                      <a:alpha val="43137"/>
                    </a:srgbClr>
                  </a:outerShdw>
                </a:effectLst>
              </a:rPr>
              <a:t>to identify argument </a:t>
            </a:r>
            <a:endParaRPr lang="en-US" dirty="0" smtClean="0">
              <a:effectLst>
                <a:outerShdw blurRad="38100" dist="38100" dir="2700000" algn="tl">
                  <a:srgbClr val="000000">
                    <a:alpha val="43137"/>
                  </a:srgbClr>
                </a:outerShdw>
              </a:effectLst>
            </a:endParaRPr>
          </a:p>
          <a:p>
            <a:pPr marL="0" indent="0">
              <a:buNone/>
            </a:pPr>
            <a:endParaRPr lang="en-US" dirty="0"/>
          </a:p>
          <a:p>
            <a:pPr marL="0" indent="0">
              <a:buNone/>
            </a:pPr>
            <a:r>
              <a:rPr lang="en-US" dirty="0"/>
              <a:t>2. </a:t>
            </a:r>
            <a:r>
              <a:rPr lang="en-US" dirty="0">
                <a:effectLst>
                  <a:outerShdw blurRad="38100" dist="38100" dir="2700000" algn="tl">
                    <a:srgbClr val="000000">
                      <a:alpha val="43137"/>
                    </a:srgbClr>
                  </a:outerShdw>
                </a:effectLst>
              </a:rPr>
              <a:t>Ability to identify and judge the validity of supporting </a:t>
            </a:r>
            <a:r>
              <a:rPr lang="en-US" dirty="0" smtClean="0">
                <a:effectLst>
                  <a:outerShdw blurRad="38100" dist="38100" dir="2700000" algn="tl">
                    <a:srgbClr val="000000">
                      <a:alpha val="43137"/>
                    </a:srgbClr>
                  </a:outerShdw>
                </a:effectLst>
              </a:rPr>
              <a:t>evidence</a:t>
            </a:r>
          </a:p>
          <a:p>
            <a:pPr marL="0" indent="0">
              <a:buNone/>
            </a:pPr>
            <a:endParaRPr lang="en-US" dirty="0"/>
          </a:p>
          <a:p>
            <a:pPr marL="0" indent="0">
              <a:buNone/>
            </a:pPr>
            <a:r>
              <a:rPr lang="en-US" dirty="0"/>
              <a:t>3</a:t>
            </a:r>
            <a:r>
              <a:rPr lang="en-US" dirty="0">
                <a:effectLst>
                  <a:outerShdw blurRad="38100" dist="38100" dir="2700000" algn="tl">
                    <a:srgbClr val="000000">
                      <a:alpha val="43137"/>
                    </a:srgbClr>
                  </a:outerShdw>
                </a:effectLst>
              </a:rPr>
              <a:t>. Ability to identify the development of ideas and connections between claims and evidence</a:t>
            </a:r>
          </a:p>
          <a:p>
            <a:pPr marL="0" indent="0">
              <a:buNone/>
            </a:pPr>
            <a:endParaRPr lang="en-US" dirty="0" smtClean="0"/>
          </a:p>
          <a:p>
            <a:pPr marL="0" indent="0">
              <a:buNone/>
            </a:pPr>
            <a:r>
              <a:rPr lang="en-US" dirty="0" smtClean="0"/>
              <a:t>4</a:t>
            </a:r>
            <a:r>
              <a:rPr lang="en-US" dirty="0"/>
              <a:t>. </a:t>
            </a:r>
            <a:r>
              <a:rPr lang="en-US" dirty="0">
                <a:effectLst>
                  <a:outerShdw blurRad="38100" dist="38100" dir="2700000" algn="tl">
                    <a:srgbClr val="000000">
                      <a:alpha val="43137"/>
                    </a:srgbClr>
                  </a:outerShdw>
                </a:effectLst>
              </a:rPr>
              <a:t>Ability to identify stylistic or persuasive elements </a:t>
            </a:r>
            <a:r>
              <a:rPr lang="en-US" dirty="0"/>
              <a:t>(word choice, appeals to emotions, structure, etc.)</a:t>
            </a:r>
          </a:p>
        </p:txBody>
      </p:sp>
      <p:sp>
        <p:nvSpPr>
          <p:cNvPr id="5" name="TextBox 4"/>
          <p:cNvSpPr txBox="1"/>
          <p:nvPr/>
        </p:nvSpPr>
        <p:spPr>
          <a:xfrm>
            <a:off x="4648200" y="1295400"/>
            <a:ext cx="38862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Argumentative Writing Assignments Include: </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458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440331" y="1139201"/>
            <a:ext cx="3420843" cy="479822"/>
          </a:xfrm>
        </p:spPr>
        <p:txBody>
          <a:bodyPr/>
          <a:lstStyle/>
          <a:p>
            <a:r>
              <a:rPr lang="en-US" dirty="0" smtClean="0"/>
              <a:t>Other reasons?</a:t>
            </a:r>
            <a:endParaRPr lang="en-US" dirty="0"/>
          </a:p>
        </p:txBody>
      </p:sp>
      <p:sp>
        <p:nvSpPr>
          <p:cNvPr id="2" name="Title 1"/>
          <p:cNvSpPr>
            <a:spLocks noGrp="1"/>
          </p:cNvSpPr>
          <p:nvPr>
            <p:ph type="title"/>
          </p:nvPr>
        </p:nvSpPr>
        <p:spPr>
          <a:xfrm>
            <a:off x="925563" y="140093"/>
            <a:ext cx="7871596" cy="857250"/>
          </a:xfrm>
        </p:spPr>
        <p:txBody>
          <a:bodyPr>
            <a:normAutofit/>
          </a:bodyPr>
          <a:lstStyle/>
          <a:p>
            <a:r>
              <a:rPr lang="en-US" dirty="0" smtClean="0"/>
              <a:t>Why are we doing this?</a:t>
            </a:r>
            <a:endParaRPr lang="en-US" dirty="0"/>
          </a:p>
        </p:txBody>
      </p:sp>
      <p:sp>
        <p:nvSpPr>
          <p:cNvPr id="3" name="Text Placeholder 2"/>
          <p:cNvSpPr>
            <a:spLocks noGrp="1"/>
          </p:cNvSpPr>
          <p:nvPr>
            <p:ph type="body" idx="1"/>
          </p:nvPr>
        </p:nvSpPr>
        <p:spPr>
          <a:xfrm>
            <a:off x="204830" y="1299142"/>
            <a:ext cx="4040188" cy="639762"/>
          </a:xfrm>
        </p:spPr>
        <p:txBody>
          <a:bodyPr/>
          <a:lstStyle/>
          <a:p>
            <a:r>
              <a:rPr lang="en-US" dirty="0" smtClean="0"/>
              <a:t>Familiarity with Test</a:t>
            </a:r>
            <a:endParaRPr lang="en-US" dirty="0"/>
          </a:p>
        </p:txBody>
      </p:sp>
      <p:sp>
        <p:nvSpPr>
          <p:cNvPr id="4" name="Content Placeholder 3"/>
          <p:cNvSpPr>
            <a:spLocks noGrp="1"/>
          </p:cNvSpPr>
          <p:nvPr>
            <p:ph sz="half" idx="2"/>
          </p:nvPr>
        </p:nvSpPr>
        <p:spPr>
          <a:xfrm>
            <a:off x="177121" y="2007750"/>
            <a:ext cx="4040188" cy="2955260"/>
          </a:xfrm>
        </p:spPr>
        <p:txBody>
          <a:bodyPr>
            <a:normAutofit fontScale="92500" lnSpcReduction="20000"/>
          </a:bodyPr>
          <a:lstStyle/>
          <a:p>
            <a:r>
              <a:rPr lang="en-US" dirty="0" smtClean="0"/>
              <a:t>Know the </a:t>
            </a:r>
            <a:r>
              <a:rPr lang="en-US" dirty="0" smtClean="0">
                <a:effectLst>
                  <a:outerShdw blurRad="38100" dist="38100" dir="2700000" algn="tl">
                    <a:srgbClr val="000000">
                      <a:alpha val="43137"/>
                    </a:srgbClr>
                  </a:outerShdw>
                </a:effectLst>
              </a:rPr>
              <a:t>Format</a:t>
            </a:r>
            <a:r>
              <a:rPr lang="en-US" dirty="0" smtClean="0"/>
              <a:t> </a:t>
            </a:r>
          </a:p>
          <a:p>
            <a:pPr lvl="1"/>
            <a:r>
              <a:rPr lang="en-US" dirty="0"/>
              <a:t>Students familiarity with the test reduces student test anxiety/ stress and has been proven to improve </a:t>
            </a:r>
            <a:r>
              <a:rPr lang="en-US" dirty="0" smtClean="0"/>
              <a:t>scores</a:t>
            </a:r>
          </a:p>
          <a:p>
            <a:r>
              <a:rPr lang="en-US" dirty="0" smtClean="0">
                <a:effectLst>
                  <a:outerShdw blurRad="38100" dist="38100" dir="2700000" algn="tl">
                    <a:srgbClr val="000000">
                      <a:alpha val="43137"/>
                    </a:srgbClr>
                  </a:outerShdw>
                </a:effectLst>
              </a:rPr>
              <a:t>Types of SAT questions </a:t>
            </a:r>
          </a:p>
          <a:p>
            <a:pPr lvl="1"/>
            <a:r>
              <a:rPr lang="en-US" dirty="0" smtClean="0"/>
              <a:t>This test is VERY logical, knowing the types of questions gives you a Huge advantage </a:t>
            </a:r>
          </a:p>
          <a:p>
            <a:pPr lvl="1"/>
            <a:r>
              <a:rPr lang="en-US" dirty="0" smtClean="0"/>
              <a:t>The SAT especially organizes their reading questions</a:t>
            </a:r>
          </a:p>
          <a:p>
            <a:pPr lvl="1"/>
            <a:endParaRPr lang="en-US" dirty="0" smtClean="0"/>
          </a:p>
          <a:p>
            <a:endParaRPr lang="en-US" dirty="0"/>
          </a:p>
        </p:txBody>
      </p:sp>
      <p:sp>
        <p:nvSpPr>
          <p:cNvPr id="6" name="Content Placeholder 5"/>
          <p:cNvSpPr>
            <a:spLocks noGrp="1"/>
          </p:cNvSpPr>
          <p:nvPr>
            <p:ph sz="quarter" idx="4"/>
          </p:nvPr>
        </p:nvSpPr>
        <p:spPr>
          <a:xfrm>
            <a:off x="4440331" y="1760881"/>
            <a:ext cx="4356828" cy="4487519"/>
          </a:xfrm>
        </p:spPr>
        <p:txBody>
          <a:bodyPr>
            <a:normAutofit lnSpcReduction="10000"/>
          </a:bodyPr>
          <a:lstStyle/>
          <a:p>
            <a:r>
              <a:rPr lang="en-US" dirty="0" smtClean="0"/>
              <a:t>Most Colleges require SAT Scores</a:t>
            </a:r>
          </a:p>
          <a:p>
            <a:r>
              <a:rPr lang="en-US" dirty="0" smtClean="0"/>
              <a:t>Some Scholarship are based on SAT scores</a:t>
            </a:r>
          </a:p>
          <a:p>
            <a:r>
              <a:rPr lang="en-US" dirty="0" smtClean="0"/>
              <a:t>Some JOBS require SAT scores</a:t>
            </a:r>
          </a:p>
          <a:p>
            <a:pPr lvl="1"/>
            <a:r>
              <a:rPr lang="en-US" dirty="0" smtClean="0"/>
              <a:t>Banks, Teachers, scores can be a resume builder… </a:t>
            </a:r>
            <a:endParaRPr lang="en-US" dirty="0"/>
          </a:p>
          <a:p>
            <a:r>
              <a:rPr lang="en-US" dirty="0" smtClean="0"/>
              <a:t>SAT is the new standardized test for the high schools in the State of Connecticut </a:t>
            </a:r>
          </a:p>
          <a:p>
            <a:pPr lvl="1"/>
            <a:r>
              <a:rPr lang="en-US" dirty="0" smtClean="0"/>
              <a:t>The state is Paying for you to take this test ONCE – make the most of the opportunity</a:t>
            </a:r>
          </a:p>
          <a:p>
            <a:pPr marL="342900" lvl="1" indent="0">
              <a:buNone/>
            </a:pPr>
            <a:endParaRPr lang="en-US" dirty="0" smtClean="0"/>
          </a:p>
        </p:txBody>
      </p:sp>
      <p:pic>
        <p:nvPicPr>
          <p:cNvPr id="1026" name="Picture 2" descr="Image result for 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79" y="4929653"/>
            <a:ext cx="310341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79" y="145975"/>
            <a:ext cx="1278567" cy="100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Step 1: Reading Actively</a:t>
            </a:r>
            <a:endParaRPr lang="en-US" dirty="0"/>
          </a:p>
        </p:txBody>
      </p:sp>
      <p:sp>
        <p:nvSpPr>
          <p:cNvPr id="3" name="Content Placeholder 2"/>
          <p:cNvSpPr>
            <a:spLocks noGrp="1"/>
          </p:cNvSpPr>
          <p:nvPr>
            <p:ph idx="1"/>
          </p:nvPr>
        </p:nvSpPr>
        <p:spPr>
          <a:xfrm>
            <a:off x="457200" y="838200"/>
            <a:ext cx="8229600" cy="4525963"/>
          </a:xfrm>
        </p:spPr>
        <p:txBody>
          <a:bodyPr>
            <a:normAutofit fontScale="92500"/>
          </a:bodyPr>
          <a:lstStyle/>
          <a:p>
            <a:r>
              <a:rPr lang="en-US" dirty="0" smtClean="0"/>
              <a:t>Active Reading means to ask questions and take notes AS you read the passage. </a:t>
            </a:r>
          </a:p>
          <a:p>
            <a:pPr marL="971550" lvl="1" indent="-514350">
              <a:buFont typeface="+mj-lt"/>
              <a:buAutoNum type="arabicPeriod"/>
            </a:pPr>
            <a:r>
              <a:rPr lang="en-US" b="1" dirty="0" smtClean="0"/>
              <a:t>Take efficient and organized notes </a:t>
            </a:r>
          </a:p>
          <a:p>
            <a:pPr marL="1371600" lvl="2" indent="-514350"/>
            <a:r>
              <a:rPr lang="en-US" b="1" dirty="0" smtClean="0"/>
              <a:t>Passage Mapping</a:t>
            </a:r>
          </a:p>
          <a:p>
            <a:pPr marL="1371600" lvl="2" indent="-514350"/>
            <a:r>
              <a:rPr lang="en-US" dirty="0" smtClean="0"/>
              <a:t>Identify the passage Type</a:t>
            </a:r>
          </a:p>
          <a:p>
            <a:pPr marL="1371600" lvl="2" indent="-514350"/>
            <a:r>
              <a:rPr lang="en-US" dirty="0" smtClean="0"/>
              <a:t>Circle key words, underline key phrases</a:t>
            </a:r>
          </a:p>
          <a:p>
            <a:pPr marL="1371600" lvl="2" indent="-514350"/>
            <a:r>
              <a:rPr lang="en-US" dirty="0" smtClean="0"/>
              <a:t>Ask questions as you read</a:t>
            </a:r>
          </a:p>
          <a:p>
            <a:pPr marL="1828800" lvl="3" indent="-514350"/>
            <a:r>
              <a:rPr lang="en-US" dirty="0" smtClean="0"/>
              <a:t>Why did the author write this word/detail/ sentence/paragraph?</a:t>
            </a:r>
          </a:p>
          <a:p>
            <a:pPr marL="1828800" lvl="3" indent="-514350"/>
            <a:r>
              <a:rPr lang="en-US" dirty="0" smtClean="0"/>
              <a:t>Is the author taking a side? If so, what side is he or she taking?</a:t>
            </a:r>
          </a:p>
          <a:p>
            <a:pPr marL="1828800" lvl="3" indent="-514350"/>
            <a:r>
              <a:rPr lang="en-US" dirty="0" smtClean="0"/>
              <a:t>What is the tone and purpose of the passage? </a:t>
            </a:r>
          </a:p>
        </p:txBody>
      </p:sp>
      <p:pic>
        <p:nvPicPr>
          <p:cNvPr id="2050" name="Picture 2" descr="http://ibcomp.fis.edu/howtostudy/HOW%20TO%20STUDY_files/peanuts.word.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71" y="5334000"/>
            <a:ext cx="653142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8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 Types</a:t>
            </a:r>
            <a:endParaRPr lang="en-US" dirty="0"/>
          </a:p>
        </p:txBody>
      </p:sp>
      <p:sp>
        <p:nvSpPr>
          <p:cNvPr id="3" name="Content Placeholder 2"/>
          <p:cNvSpPr>
            <a:spLocks noGrp="1"/>
          </p:cNvSpPr>
          <p:nvPr>
            <p:ph idx="1"/>
          </p:nvPr>
        </p:nvSpPr>
        <p:spPr/>
        <p:txBody>
          <a:bodyPr/>
          <a:lstStyle/>
          <a:p>
            <a:r>
              <a:rPr lang="en-US" dirty="0" smtClean="0"/>
              <a:t>There are three types of passages for the SAT reading test: </a:t>
            </a:r>
          </a:p>
          <a:p>
            <a:pPr marL="971550" lvl="1" indent="-514350">
              <a:buFont typeface="+mj-lt"/>
              <a:buAutoNum type="arabicPeriod"/>
            </a:pPr>
            <a:r>
              <a:rPr lang="en-US" dirty="0" smtClean="0"/>
              <a:t>US and World Literature</a:t>
            </a:r>
          </a:p>
          <a:p>
            <a:pPr marL="971550" lvl="1" indent="-514350">
              <a:buFont typeface="+mj-lt"/>
              <a:buAutoNum type="arabicPeriod"/>
            </a:pPr>
            <a:r>
              <a:rPr lang="en-US" dirty="0" smtClean="0"/>
              <a:t>History/ Social Studies</a:t>
            </a:r>
          </a:p>
          <a:p>
            <a:pPr marL="971550" lvl="1" indent="-514350">
              <a:buFont typeface="+mj-lt"/>
              <a:buAutoNum type="arabicPeriod"/>
            </a:pPr>
            <a:r>
              <a:rPr lang="en-US" dirty="0" smtClean="0"/>
              <a:t>Science</a:t>
            </a:r>
            <a:endParaRPr lang="en-US" dirty="0"/>
          </a:p>
        </p:txBody>
      </p:sp>
      <p:pic>
        <p:nvPicPr>
          <p:cNvPr id="3074" name="Picture 2" descr="http://www2.palomar.edu/pages/reading/files/2015/09/keep-calm-and-love-reading-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745" y="2362200"/>
            <a:ext cx="3420093"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7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Skills Model</a:t>
            </a:r>
            <a:br>
              <a:rPr lang="en-US" dirty="0" smtClean="0"/>
            </a:br>
            <a:r>
              <a:rPr lang="en-US" dirty="0" smtClean="0"/>
              <a:t>‘Passage Mapping’</a:t>
            </a:r>
            <a:endParaRPr lang="en-US" dirty="0"/>
          </a:p>
        </p:txBody>
      </p:sp>
      <p:sp>
        <p:nvSpPr>
          <p:cNvPr id="3" name="Content Placeholder 2"/>
          <p:cNvSpPr>
            <a:spLocks noGrp="1"/>
          </p:cNvSpPr>
          <p:nvPr>
            <p:ph idx="1"/>
          </p:nvPr>
        </p:nvSpPr>
        <p:spPr>
          <a:xfrm>
            <a:off x="457200" y="1600201"/>
            <a:ext cx="8229600" cy="4038600"/>
          </a:xfrm>
        </p:spPr>
        <p:txBody>
          <a:bodyPr>
            <a:normAutofit lnSpcReduction="10000"/>
          </a:bodyPr>
          <a:lstStyle/>
          <a:p>
            <a:r>
              <a:rPr lang="en-US" dirty="0" smtClean="0"/>
              <a:t>Note the following in a passage: </a:t>
            </a:r>
          </a:p>
          <a:p>
            <a:pPr lvl="1"/>
            <a:r>
              <a:rPr lang="en-US" dirty="0" smtClean="0"/>
              <a:t>The ‘why’ or the main idea of the passage</a:t>
            </a:r>
          </a:p>
          <a:p>
            <a:pPr lvl="2"/>
            <a:r>
              <a:rPr lang="en-US" dirty="0" smtClean="0"/>
              <a:t>The THESIS STATEMENT</a:t>
            </a:r>
          </a:p>
          <a:p>
            <a:pPr lvl="1"/>
            <a:r>
              <a:rPr lang="en-US" dirty="0" smtClean="0"/>
              <a:t>Transitions or changes in direction in a passage’s logic</a:t>
            </a:r>
          </a:p>
          <a:p>
            <a:pPr lvl="1"/>
            <a:r>
              <a:rPr lang="en-US" dirty="0" smtClean="0"/>
              <a:t>The author’s opinions and other options the author cities</a:t>
            </a:r>
          </a:p>
          <a:p>
            <a:pPr lvl="2"/>
            <a:r>
              <a:rPr lang="en-US" dirty="0" smtClean="0"/>
              <a:t>SUPPORTING DETAIL</a:t>
            </a:r>
          </a:p>
          <a:p>
            <a:pPr lvl="1"/>
            <a:r>
              <a:rPr lang="en-US" dirty="0" smtClean="0"/>
              <a:t>The author’s tone and purpose</a:t>
            </a:r>
            <a:endParaRPr lang="en-US" dirty="0"/>
          </a:p>
        </p:txBody>
      </p:sp>
      <p:sp>
        <p:nvSpPr>
          <p:cNvPr id="4" name="TextBox 3"/>
          <p:cNvSpPr txBox="1"/>
          <p:nvPr/>
        </p:nvSpPr>
        <p:spPr>
          <a:xfrm>
            <a:off x="228600" y="5943600"/>
            <a:ext cx="8382000" cy="923330"/>
          </a:xfrm>
          <a:prstGeom prst="rect">
            <a:avLst/>
          </a:prstGeom>
          <a:noFill/>
        </p:spPr>
        <p:txBody>
          <a:bodyPr wrap="square" rtlCol="0">
            <a:spAutoFit/>
          </a:bodyPr>
          <a:lstStyle/>
          <a:p>
            <a:r>
              <a:rPr lang="en-US" dirty="0" smtClean="0"/>
              <a:t>This may seem time consuming at first but you can get faster with practice &amp; it will help you improve your timing because you will spend less time searching through the passages for the answers.  </a:t>
            </a:r>
            <a:endParaRPr lang="en-US" dirty="0"/>
          </a:p>
        </p:txBody>
      </p:sp>
    </p:spTree>
    <p:extLst>
      <p:ext uri="{BB962C8B-B14F-4D97-AF65-F5344CB8AC3E}">
        <p14:creationId xmlns:p14="http://schemas.microsoft.com/office/powerpoint/2010/main" val="256388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Notes Skills Model</a:t>
            </a:r>
            <a:br>
              <a:rPr lang="en-US" dirty="0" smtClean="0"/>
            </a:br>
            <a:r>
              <a:rPr lang="en-US" dirty="0" smtClean="0"/>
              <a:t>‘Passage Mapping’</a:t>
            </a:r>
            <a:endParaRPr lang="en-US" dirty="0"/>
          </a:p>
        </p:txBody>
      </p:sp>
      <p:sp>
        <p:nvSpPr>
          <p:cNvPr id="5" name="Text Placeholder 4"/>
          <p:cNvSpPr>
            <a:spLocks noGrp="1"/>
          </p:cNvSpPr>
          <p:nvPr>
            <p:ph type="body" idx="1"/>
          </p:nvPr>
        </p:nvSpPr>
        <p:spPr>
          <a:xfrm>
            <a:off x="228600" y="1295400"/>
            <a:ext cx="4040188" cy="639762"/>
          </a:xfrm>
        </p:spPr>
        <p:txBody>
          <a:bodyPr/>
          <a:lstStyle/>
          <a:p>
            <a:r>
              <a:rPr lang="en-US" dirty="0" smtClean="0"/>
              <a:t>Passage Excerpt 1: </a:t>
            </a:r>
            <a:endParaRPr lang="en-US" dirty="0"/>
          </a:p>
        </p:txBody>
      </p:sp>
      <p:sp>
        <p:nvSpPr>
          <p:cNvPr id="6" name="Content Placeholder 5"/>
          <p:cNvSpPr>
            <a:spLocks noGrp="1"/>
          </p:cNvSpPr>
          <p:nvPr>
            <p:ph sz="half" idx="2"/>
          </p:nvPr>
        </p:nvSpPr>
        <p:spPr>
          <a:xfrm>
            <a:off x="152400" y="1981200"/>
            <a:ext cx="4040188" cy="3951288"/>
          </a:xfrm>
        </p:spPr>
        <p:txBody>
          <a:bodyPr>
            <a:normAutofit fontScale="92500" lnSpcReduction="20000"/>
          </a:bodyPr>
          <a:lstStyle/>
          <a:p>
            <a:pPr marL="0" indent="0">
              <a:buNone/>
            </a:pPr>
            <a:r>
              <a:rPr lang="en-US" dirty="0" smtClean="0"/>
              <a:t>Many people today do not enjoy grocery shopping, but the experience we have is still many times better than that of the past. Supermarkets have done much to alleviate the problems that plagued traditional grocery stores. Gone are the days when consumers paid higher prices for the ‘privilege’ of an excruciatingly slow shopping experience. In addition to lower prices, supermarket </a:t>
            </a:r>
            <a:endParaRPr lang="en-US" dirty="0"/>
          </a:p>
        </p:txBody>
      </p:sp>
      <p:sp>
        <p:nvSpPr>
          <p:cNvPr id="7" name="Text Placeholder 6"/>
          <p:cNvSpPr>
            <a:spLocks noGrp="1"/>
          </p:cNvSpPr>
          <p:nvPr>
            <p:ph type="body" sz="quarter" idx="3"/>
          </p:nvPr>
        </p:nvSpPr>
        <p:spPr>
          <a:xfrm>
            <a:off x="4645025" y="1189038"/>
            <a:ext cx="4041775" cy="639762"/>
          </a:xfrm>
        </p:spPr>
        <p:txBody>
          <a:bodyPr/>
          <a:lstStyle/>
          <a:p>
            <a:r>
              <a:rPr lang="en-US" dirty="0" smtClean="0"/>
              <a:t>Strategic Thinking	</a:t>
            </a:r>
            <a:endParaRPr lang="en-US" dirty="0"/>
          </a:p>
        </p:txBody>
      </p:sp>
      <p:sp>
        <p:nvSpPr>
          <p:cNvPr id="8" name="Content Placeholder 7"/>
          <p:cNvSpPr>
            <a:spLocks noGrp="1"/>
          </p:cNvSpPr>
          <p:nvPr>
            <p:ph sz="quarter" idx="4"/>
          </p:nvPr>
        </p:nvSpPr>
        <p:spPr>
          <a:xfrm>
            <a:off x="4949825" y="1828800"/>
            <a:ext cx="4041775" cy="4683126"/>
          </a:xfrm>
        </p:spPr>
        <p:txBody>
          <a:bodyPr>
            <a:normAutofit fontScale="92500" lnSpcReduction="20000"/>
          </a:bodyPr>
          <a:lstStyle/>
          <a:p>
            <a:r>
              <a:rPr lang="en-US" dirty="0" smtClean="0"/>
              <a:t>Step 1: Read actively</a:t>
            </a:r>
          </a:p>
          <a:p>
            <a:pPr marL="0" indent="0">
              <a:buNone/>
            </a:pPr>
            <a:r>
              <a:rPr lang="en-US" sz="1800" i="1" dirty="0" smtClean="0"/>
              <a:t>Read the passage and notes provided</a:t>
            </a:r>
            <a:endParaRPr lang="en-US" sz="1800" i="1" dirty="0"/>
          </a:p>
          <a:p>
            <a:r>
              <a:rPr lang="en-US" dirty="0" smtClean="0"/>
              <a:t>Step 2:  Examine the question stem</a:t>
            </a:r>
          </a:p>
          <a:p>
            <a:pPr marL="0" indent="0">
              <a:buNone/>
            </a:pPr>
            <a:r>
              <a:rPr lang="en-US" sz="1800" i="1" dirty="0" smtClean="0"/>
              <a:t>What are the keywords in the question stem?</a:t>
            </a:r>
          </a:p>
          <a:p>
            <a:pPr marL="0" indent="0">
              <a:buNone/>
            </a:pPr>
            <a:r>
              <a:rPr lang="en-US" sz="1800" b="1" dirty="0" smtClean="0"/>
              <a:t>MAIN PURPOSE</a:t>
            </a:r>
          </a:p>
          <a:p>
            <a:pPr marL="0" indent="0">
              <a:buNone/>
            </a:pPr>
            <a:r>
              <a:rPr lang="en-US" sz="1800" i="1" dirty="0" smtClean="0"/>
              <a:t>Where will you find the answer? </a:t>
            </a:r>
          </a:p>
          <a:p>
            <a:pPr marL="0" indent="0">
              <a:buNone/>
            </a:pPr>
            <a:r>
              <a:rPr lang="en-US" sz="1800" b="1" dirty="0" smtClean="0"/>
              <a:t>In the whole passage or thesis</a:t>
            </a:r>
            <a:endParaRPr lang="en-US" sz="1800" b="1" dirty="0"/>
          </a:p>
          <a:p>
            <a:r>
              <a:rPr lang="en-US" dirty="0" smtClean="0"/>
              <a:t>Step 3: </a:t>
            </a:r>
            <a:r>
              <a:rPr lang="en-US" dirty="0"/>
              <a:t>P</a:t>
            </a:r>
            <a:r>
              <a:rPr lang="en-US" dirty="0" smtClean="0"/>
              <a:t>redict the answer</a:t>
            </a:r>
          </a:p>
          <a:p>
            <a:pPr marL="0" indent="0">
              <a:buNone/>
            </a:pPr>
            <a:r>
              <a:rPr lang="en-US" sz="1800" i="1" dirty="0" smtClean="0"/>
              <a:t>If the correct answer will be similar to the thesis, what can you predict for this question?</a:t>
            </a:r>
          </a:p>
          <a:p>
            <a:pPr marL="0" indent="0">
              <a:buNone/>
            </a:pPr>
            <a:r>
              <a:rPr lang="en-US" sz="1800" b="1" dirty="0" smtClean="0"/>
              <a:t>Benefits of the supermarket in relation to the grocery store.</a:t>
            </a:r>
          </a:p>
          <a:p>
            <a:pPr marL="0" indent="0">
              <a:buNone/>
            </a:pPr>
            <a:r>
              <a:rPr lang="en-US" sz="1800" i="1" dirty="0" smtClean="0"/>
              <a:t>What answer matches this prediction?</a:t>
            </a:r>
          </a:p>
          <a:p>
            <a:pPr marL="0" indent="0">
              <a:buNone/>
            </a:pPr>
            <a:r>
              <a:rPr lang="en-US" sz="1800" b="1" dirty="0" smtClean="0"/>
              <a:t>Choice B</a:t>
            </a:r>
            <a:endParaRPr lang="en-US" sz="1800" b="1" dirty="0"/>
          </a:p>
        </p:txBody>
      </p:sp>
    </p:spTree>
    <p:extLst>
      <p:ext uri="{BB962C8B-B14F-4D97-AF65-F5344CB8AC3E}">
        <p14:creationId xmlns:p14="http://schemas.microsoft.com/office/powerpoint/2010/main" val="19295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 calcmode="lin" valueType="num">
                                      <p:cBhvr additive="base">
                                        <p:cTn id="1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anim calcmode="lin" valueType="num">
                                      <p:cBhvr additive="base">
                                        <p:cTn id="2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Practice</a:t>
            </a:r>
            <a:endParaRPr lang="en-US" dirty="0"/>
          </a:p>
        </p:txBody>
      </p:sp>
      <p:sp>
        <p:nvSpPr>
          <p:cNvPr id="4" name="Text Placeholder 3"/>
          <p:cNvSpPr>
            <a:spLocks noGrp="1"/>
          </p:cNvSpPr>
          <p:nvPr>
            <p:ph type="body" idx="1"/>
          </p:nvPr>
        </p:nvSpPr>
        <p:spPr>
          <a:xfrm>
            <a:off x="152400" y="990600"/>
            <a:ext cx="4040188" cy="990600"/>
          </a:xfrm>
        </p:spPr>
        <p:txBody>
          <a:bodyPr>
            <a:normAutofit fontScale="92500"/>
          </a:bodyPr>
          <a:lstStyle/>
          <a:p>
            <a:pPr algn="ctr"/>
            <a:r>
              <a:rPr lang="en-US" dirty="0" smtClean="0"/>
              <a:t>Passage:</a:t>
            </a:r>
          </a:p>
          <a:p>
            <a:pPr algn="ctr"/>
            <a:r>
              <a:rPr lang="en-US" dirty="0" smtClean="0"/>
              <a:t> A Study of Modern Architecture</a:t>
            </a:r>
            <a:endParaRPr lang="en-US" dirty="0"/>
          </a:p>
        </p:txBody>
      </p:sp>
      <p:sp>
        <p:nvSpPr>
          <p:cNvPr id="6" name="Text Placeholder 5"/>
          <p:cNvSpPr>
            <a:spLocks noGrp="1"/>
          </p:cNvSpPr>
          <p:nvPr>
            <p:ph type="body" sz="quarter" idx="3"/>
          </p:nvPr>
        </p:nvSpPr>
        <p:spPr>
          <a:xfrm>
            <a:off x="4645025" y="1295400"/>
            <a:ext cx="4041775" cy="639762"/>
          </a:xfrm>
        </p:spPr>
        <p:txBody>
          <a:bodyPr/>
          <a:lstStyle/>
          <a:p>
            <a:r>
              <a:rPr lang="en-US" dirty="0" smtClean="0"/>
              <a:t>Strategic Thinking</a:t>
            </a:r>
            <a:endParaRPr lang="en-US" dirty="0"/>
          </a:p>
        </p:txBody>
      </p:sp>
      <p:sp>
        <p:nvSpPr>
          <p:cNvPr id="7" name="Content Placeholder 6"/>
          <p:cNvSpPr>
            <a:spLocks noGrp="1"/>
          </p:cNvSpPr>
          <p:nvPr>
            <p:ph sz="quarter" idx="4"/>
          </p:nvPr>
        </p:nvSpPr>
        <p:spPr>
          <a:xfrm>
            <a:off x="4645025" y="2174874"/>
            <a:ext cx="4041775" cy="4683125"/>
          </a:xfrm>
        </p:spPr>
        <p:txBody>
          <a:bodyPr>
            <a:normAutofit/>
          </a:bodyPr>
          <a:lstStyle/>
          <a:p>
            <a:r>
              <a:rPr lang="en-US" dirty="0" smtClean="0"/>
              <a:t>Step 1: </a:t>
            </a:r>
            <a:r>
              <a:rPr lang="en-US" b="1" dirty="0" smtClean="0"/>
              <a:t>Read actively</a:t>
            </a:r>
          </a:p>
          <a:p>
            <a:pPr lvl="1"/>
            <a:r>
              <a:rPr lang="en-US" dirty="0" smtClean="0"/>
              <a:t>Find the Main Idea </a:t>
            </a:r>
          </a:p>
          <a:p>
            <a:pPr lvl="1"/>
            <a:r>
              <a:rPr lang="en-US" dirty="0"/>
              <a:t>Transitions or changes in direction in a passage’s logic</a:t>
            </a:r>
          </a:p>
          <a:p>
            <a:pPr lvl="1"/>
            <a:r>
              <a:rPr lang="en-US" dirty="0"/>
              <a:t>The author’s opinions and other options the author cities</a:t>
            </a:r>
          </a:p>
          <a:p>
            <a:pPr lvl="2"/>
            <a:r>
              <a:rPr lang="en-US" dirty="0"/>
              <a:t>SUPPORTING DETAIL</a:t>
            </a:r>
          </a:p>
          <a:p>
            <a:pPr lvl="1"/>
            <a:r>
              <a:rPr lang="en-US" dirty="0"/>
              <a:t>The author’s tone and </a:t>
            </a:r>
            <a:r>
              <a:rPr lang="en-US" dirty="0" smtClean="0"/>
              <a:t>purpose</a:t>
            </a:r>
          </a:p>
          <a:p>
            <a:pPr marL="457200" lvl="1" indent="0">
              <a:buNone/>
            </a:pPr>
            <a:r>
              <a:rPr lang="en-US" b="1" dirty="0" smtClean="0"/>
              <a:t>*highlight, underline, WRITE in the margins</a:t>
            </a:r>
          </a:p>
          <a:p>
            <a:endParaRPr lang="en-US" dirty="0" smtClean="0"/>
          </a:p>
          <a:p>
            <a:endParaRPr lang="en-US" dirty="0"/>
          </a:p>
        </p:txBody>
      </p:sp>
      <p:pic>
        <p:nvPicPr>
          <p:cNvPr id="4098" name="Picture 2" descr="http://www.fallingwater.org/img/home_assets/FW_FALL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4613957"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35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1926</Words>
  <Application>Microsoft Office PowerPoint</Application>
  <PresentationFormat>On-screen Show (4:3)</PresentationFormat>
  <Paragraphs>286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SAT Method for Reading Comprehension Skills </vt:lpstr>
      <vt:lpstr>What is the Format of the SAT?</vt:lpstr>
      <vt:lpstr>SAT Reading and Writing Skills = Connections to History Skills</vt:lpstr>
      <vt:lpstr>Why are we doing this?</vt:lpstr>
      <vt:lpstr>Step 1: Reading Actively</vt:lpstr>
      <vt:lpstr>Passage Types</vt:lpstr>
      <vt:lpstr>Notes Skills Model ‘Passage Mapping’</vt:lpstr>
      <vt:lpstr>Notes Skills Model ‘Passage Mapping’</vt:lpstr>
      <vt:lpstr>Practice</vt:lpstr>
      <vt:lpstr>PowerPoint Presentation</vt:lpstr>
      <vt:lpstr>Practice</vt:lpstr>
      <vt:lpstr>Step 2: Examine the Question Stem</vt:lpstr>
      <vt:lpstr>Question Stem Strategies</vt:lpstr>
      <vt:lpstr>Identify Question Stems</vt:lpstr>
      <vt:lpstr>PowerPoint Presentation</vt:lpstr>
      <vt:lpstr>Step 3: Predict the Answer</vt:lpstr>
      <vt:lpstr>Practice!</vt:lpstr>
      <vt:lpstr>Create Your OWN SAT Questions</vt:lpstr>
      <vt:lpstr>2016 Reading Practice Test</vt:lpstr>
      <vt:lpstr>2016 Reading Practice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Method for Reading Comprehension Skills</dc:title>
  <dc:creator>Ramm, Lindsay</dc:creator>
  <cp:lastModifiedBy>Webb, Ryan</cp:lastModifiedBy>
  <cp:revision>32</cp:revision>
  <dcterms:created xsi:type="dcterms:W3CDTF">2015-11-03T16:23:10Z</dcterms:created>
  <dcterms:modified xsi:type="dcterms:W3CDTF">2016-10-05T16:16:20Z</dcterms:modified>
</cp:coreProperties>
</file>