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19"/>
  </p:notesMasterIdLst>
  <p:sldIdLst>
    <p:sldId id="257" r:id="rId4"/>
    <p:sldId id="259" r:id="rId5"/>
    <p:sldId id="260" r:id="rId6"/>
    <p:sldId id="258" r:id="rId7"/>
    <p:sldId id="271" r:id="rId8"/>
    <p:sldId id="272" r:id="rId9"/>
    <p:sldId id="265" r:id="rId10"/>
    <p:sldId id="266" r:id="rId11"/>
    <p:sldId id="267" r:id="rId12"/>
    <p:sldId id="268" r:id="rId13"/>
    <p:sldId id="269" r:id="rId14"/>
    <p:sldId id="270" r:id="rId15"/>
    <p:sldId id="262" r:id="rId16"/>
    <p:sldId id="26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08717-9250-4159-8B3A-35E485AD6EC2}" type="datetimeFigureOut">
              <a:rPr lang="en-US" smtClean="0"/>
              <a:t>9/28/2016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64BC3-7E86-43F7-9227-1DDFE7470C97}" type="slidenum">
              <a:rPr lang="en-US" smtClean="0"/>
              <a:t>‹#›</a:t>
            </a:fld>
            <a:endParaRPr lang="en-US"/>
          </a:p>
        </p:txBody>
      </p:sp>
    </p:spTree>
    <p:extLst>
      <p:ext uri="{BB962C8B-B14F-4D97-AF65-F5344CB8AC3E}">
        <p14:creationId xmlns:p14="http://schemas.microsoft.com/office/powerpoint/2010/main" val="2132341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Emphasize</a:t>
            </a:r>
            <a:r>
              <a:rPr lang="en-US" baseline="0" dirty="0" smtClean="0"/>
              <a:t> that this is now a skills based test, no longer memorization and obscure information</a:t>
            </a:r>
          </a:p>
          <a:p>
            <a:pPr marL="171450" indent="-171450">
              <a:buFont typeface="Arial" charset="0"/>
              <a:buChar char="•"/>
            </a:pPr>
            <a:r>
              <a:rPr lang="en-US" baseline="0" dirty="0" err="1" smtClean="0"/>
              <a:t>Collegeboard</a:t>
            </a:r>
            <a:r>
              <a:rPr lang="en-US" baseline="0" dirty="0" smtClean="0"/>
              <a:t> book emphasizes that the best way to prepare for the test is to work hard in school</a:t>
            </a:r>
          </a:p>
          <a:p>
            <a:pPr marL="171450" indent="-171450">
              <a:buFont typeface="Arial" charset="0"/>
              <a:buChar char="•"/>
            </a:pPr>
            <a:r>
              <a:rPr lang="en-US" baseline="0" dirty="0" smtClean="0"/>
              <a:t>The SAT is designed to “reflect what you’re being taught in school, as well as the skills and knowledge you need to succeed in college and workforce training programs” but practice and familiarity with the test will help students improve their scores.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74515-6763-41CF-AB77-59BD028AA6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470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1874515-6763-41CF-AB77-59BD028AA67B}" type="slidenum">
              <a:rPr lang="en-US" smtClean="0"/>
              <a:t>15</a:t>
            </a:fld>
            <a:endParaRPr lang="en-US"/>
          </a:p>
        </p:txBody>
      </p:sp>
    </p:spTree>
    <p:extLst>
      <p:ext uri="{BB962C8B-B14F-4D97-AF65-F5344CB8AC3E}">
        <p14:creationId xmlns:p14="http://schemas.microsoft.com/office/powerpoint/2010/main" val="148216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874515-6763-41CF-AB77-59BD028AA67B}" type="slidenum">
              <a:rPr lang="en-US" smtClean="0"/>
              <a:t>2</a:t>
            </a:fld>
            <a:endParaRPr lang="en-US"/>
          </a:p>
        </p:txBody>
      </p:sp>
    </p:spTree>
    <p:extLst>
      <p:ext uri="{BB962C8B-B14F-4D97-AF65-F5344CB8AC3E}">
        <p14:creationId xmlns:p14="http://schemas.microsoft.com/office/powerpoint/2010/main" val="265703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74515-6763-41CF-AB77-59BD028AA6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1C7F58A-FABF-4771-8A67-D390665E3AD8}"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152277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C3B3F8A-9FDA-4E9D-8956-B701DCDB89AB}" type="slidenum">
              <a:rPr lang="en-US" altLang="en-US"/>
              <a:pPr eaLnBrk="1" hangingPunct="1">
                <a:spcBef>
                  <a:spcPct val="0"/>
                </a:spcBef>
              </a:pPr>
              <a:t>9</a:t>
            </a:fld>
            <a:endParaRPr lang="en-US" altLang="en-US"/>
          </a:p>
        </p:txBody>
      </p:sp>
      <p:sp>
        <p:nvSpPr>
          <p:cNvPr id="40963" name="Rectangle 2"/>
          <p:cNvSpPr>
            <a:spLocks noGrp="1" noRot="1" noChangeAspect="1" noChangeArrowheads="1" noTextEdit="1"/>
          </p:cNvSpPr>
          <p:nvPr>
            <p:ph type="sldImg"/>
            <p:custDataLst>
              <p:tags r:id="rId1"/>
            </p:custDataLst>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Do half of the test </a:t>
            </a:r>
          </a:p>
        </p:txBody>
      </p:sp>
    </p:spTree>
    <p:extLst>
      <p:ext uri="{BB962C8B-B14F-4D97-AF65-F5344CB8AC3E}">
        <p14:creationId xmlns:p14="http://schemas.microsoft.com/office/powerpoint/2010/main" val="188034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BFF3AB-71C9-458F-8CEE-811AED13506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846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553324-6D5E-4DB9-926C-21F6E6487E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992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A3B094-E94B-478D-BA3E-A8DA5029251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666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01874515-6763-41CF-AB77-59BD028AA67B}" type="slidenum">
              <a:rPr lang="en-US" smtClean="0"/>
              <a:t>13</a:t>
            </a:fld>
            <a:endParaRPr lang="en-US"/>
          </a:p>
        </p:txBody>
      </p:sp>
    </p:spTree>
    <p:extLst>
      <p:ext uri="{BB962C8B-B14F-4D97-AF65-F5344CB8AC3E}">
        <p14:creationId xmlns:p14="http://schemas.microsoft.com/office/powerpoint/2010/main" val="229913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85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4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839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72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49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1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870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269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690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78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72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444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371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842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041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7200" y="914400"/>
            <a:ext cx="8839200" cy="2819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3810000"/>
            <a:ext cx="5384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3810000"/>
            <a:ext cx="5384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76A832A2-1BE0-4856-AF24-230204ACE62A}" type="slidenum">
              <a:rPr lang="en-US" altLang="en-US"/>
              <a:pPr/>
              <a:t>‹#›</a:t>
            </a:fld>
            <a:endParaRPr lang="en-US" altLang="en-US"/>
          </a:p>
        </p:txBody>
      </p:sp>
    </p:spTree>
    <p:extLst>
      <p:ext uri="{BB962C8B-B14F-4D97-AF65-F5344CB8AC3E}">
        <p14:creationId xmlns:p14="http://schemas.microsoft.com/office/powerpoint/2010/main" val="3489161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365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377F8141-1236-4858-8857-CF438A402F8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72133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DD480073-3738-4AE7-834E-7A9A1B80CBC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94039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3810000"/>
            <a:ext cx="5384800" cy="281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3810000"/>
            <a:ext cx="5384800" cy="281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3B570EEC-157C-42AD-BC19-6A3C35C52EF6}"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3698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42967A8E-64B6-4A91-9391-FCB883C6FD0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69228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1F22DC44-6FAE-4EDB-9E0D-D038208B0E0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6341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825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6FFC81F4-E98E-4883-8259-7FEEFF7F39C6}"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55634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3E48D30D-7F37-440C-B52E-D78CACD18D4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44815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8BB7EAEB-A1B4-4771-961D-FF14B00D9B7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44095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B8B27644-E863-4CA5-B717-0030C9EE71A1}"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95526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96270270-C7D4-4DA9-80E8-F3F60E64A2C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956057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914400"/>
            <a:ext cx="109728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9F2CEF99-2EDD-46B9-A47A-AD5D284A5D61}"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75304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7200" y="914400"/>
            <a:ext cx="8839200" cy="2819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3810000"/>
            <a:ext cx="5384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3810000"/>
            <a:ext cx="5384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76A832A2-1BE0-4856-AF24-230204ACE62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95759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27200" y="914400"/>
            <a:ext cx="8839200" cy="2819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3810000"/>
            <a:ext cx="5384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3810000"/>
            <a:ext cx="5384800" cy="133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5295900"/>
            <a:ext cx="5384800" cy="133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pPr>
            <a:fld id="{A5D77F5A-1918-4946-A5EE-8679EF941016}"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069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63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84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91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13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46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73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64999">
              <a:srgbClr val="F0EBD5"/>
            </a:gs>
            <a:gs pos="100000">
              <a:schemeClr val="accent4">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36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64999">
              <a:srgbClr val="F0EBD5"/>
            </a:gs>
            <a:gs pos="100000">
              <a:schemeClr val="accent4">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0E5BF-C917-44D6-8EC4-A33966B6E4C3}" type="datetimeFigureOut">
              <a:rPr lang="en-US" smtClean="0">
                <a:solidFill>
                  <a:prstClr val="black">
                    <a:tint val="75000"/>
                  </a:prstClr>
                </a:solidFill>
              </a:rPr>
              <a:pPr/>
              <a:t>9/28/2016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1D82F-D284-49CC-8423-76B883FBE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653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27200" y="914400"/>
            <a:ext cx="883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3810000"/>
            <a:ext cx="10972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a:t>
            </a:r>
          </a:p>
        </p:txBody>
      </p:sp>
      <p:sp>
        <p:nvSpPr>
          <p:cNvPr id="1030" name="Rectangle 6"/>
          <p:cNvSpPr>
            <a:spLocks noGrp="1" noChangeArrowheads="1"/>
          </p:cNvSpPr>
          <p:nvPr>
            <p:ph type="sldNum" sz="quarter" idx="4"/>
          </p:nvPr>
        </p:nvSpPr>
        <p:spPr bwMode="auto">
          <a:xfrm>
            <a:off x="9550400" y="152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800"/>
            </a:lvl1pPr>
          </a:lstStyle>
          <a:p>
            <a:pPr fontAlgn="base">
              <a:spcBef>
                <a:spcPct val="0"/>
              </a:spcBef>
              <a:spcAft>
                <a:spcPct val="0"/>
              </a:spcAft>
            </a:pPr>
            <a:fld id="{99CFC055-36BB-4E66-A536-A6EF011D137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
        <p:nvSpPr>
          <p:cNvPr id="1029" name="Line 10"/>
          <p:cNvSpPr>
            <a:spLocks noChangeShapeType="1"/>
          </p:cNvSpPr>
          <p:nvPr/>
        </p:nvSpPr>
        <p:spPr bwMode="auto">
          <a:xfrm>
            <a:off x="406400" y="838200"/>
            <a:ext cx="1137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WordArt 11"/>
          <p:cNvSpPr>
            <a:spLocks noChangeArrowheads="1" noChangeShapeType="1" noTextEdit="1"/>
          </p:cNvSpPr>
          <p:nvPr/>
        </p:nvSpPr>
        <p:spPr bwMode="auto">
          <a:xfrm>
            <a:off x="406400" y="152400"/>
            <a:ext cx="1930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smtClean="0">
                <a:ln>
                  <a:noFill/>
                </a:ln>
                <a:gradFill rotWithShape="1">
                  <a:gsLst>
                    <a:gs pos="0">
                      <a:srgbClr val="FF0000"/>
                    </a:gs>
                    <a:gs pos="100000">
                      <a:srgbClr val="760000"/>
                    </a:gs>
                  </a:gsLst>
                  <a:lin ang="5400000" scaled="1"/>
                </a:gradFill>
                <a:effectLst>
                  <a:outerShdw dist="35921" dir="2700000" algn="ctr" rotWithShape="0">
                    <a:srgbClr val="C0C0C0">
                      <a:alpha val="79999"/>
                    </a:srgbClr>
                  </a:outerShdw>
                </a:effectLst>
                <a:uLnTx/>
                <a:uFillTx/>
                <a:latin typeface="Impact" panose="020B0806030902050204" pitchFamily="34" charset="0"/>
                <a:ea typeface="+mn-ea"/>
                <a:cs typeface="Arial" panose="020B0604020202020204" pitchFamily="34" charset="0"/>
              </a:rPr>
              <a:t>SAT 101</a:t>
            </a:r>
          </a:p>
        </p:txBody>
      </p:sp>
    </p:spTree>
    <p:extLst>
      <p:ext uri="{BB962C8B-B14F-4D97-AF65-F5344CB8AC3E}">
        <p14:creationId xmlns:p14="http://schemas.microsoft.com/office/powerpoint/2010/main" val="4958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iming>
    <p:tnLst>
      <p:par>
        <p:cTn id="1" dur="indefinite" restart="never" nodeType="tmRoot"/>
      </p:par>
    </p:tnLst>
  </p:timing>
  <p:txStyles>
    <p:titleStyle>
      <a:lvl1pPr marL="342900" indent="-342900" algn="l" rtl="0" eaLnBrk="0" fontAlgn="base" hangingPunct="0">
        <a:spcBef>
          <a:spcPct val="20000"/>
        </a:spcBef>
        <a:spcAft>
          <a:spcPct val="0"/>
        </a:spcAft>
        <a:defRPr sz="2000">
          <a:solidFill>
            <a:schemeClr val="tx1"/>
          </a:solidFill>
          <a:latin typeface="+mj-lt"/>
          <a:ea typeface="+mj-ea"/>
          <a:cs typeface="+mj-cs"/>
        </a:defRPr>
      </a:lvl1pPr>
      <a:lvl2pPr marL="342900" indent="-342900" algn="l" rtl="0" eaLnBrk="0" fontAlgn="base" hangingPunct="0">
        <a:spcBef>
          <a:spcPct val="20000"/>
        </a:spcBef>
        <a:spcAft>
          <a:spcPct val="0"/>
        </a:spcAft>
        <a:defRPr sz="2000">
          <a:solidFill>
            <a:schemeClr val="tx1"/>
          </a:solidFill>
          <a:latin typeface="Arial" charset="0"/>
          <a:cs typeface="Arial" charset="0"/>
        </a:defRPr>
      </a:lvl2pPr>
      <a:lvl3pPr marL="342900" indent="-342900" algn="l" rtl="0" eaLnBrk="0" fontAlgn="base" hangingPunct="0">
        <a:spcBef>
          <a:spcPct val="20000"/>
        </a:spcBef>
        <a:spcAft>
          <a:spcPct val="0"/>
        </a:spcAft>
        <a:defRPr sz="2000">
          <a:solidFill>
            <a:schemeClr val="tx1"/>
          </a:solidFill>
          <a:latin typeface="Arial" charset="0"/>
          <a:cs typeface="Arial" charset="0"/>
        </a:defRPr>
      </a:lvl3pPr>
      <a:lvl4pPr marL="342900" indent="-342900" algn="l" rtl="0" eaLnBrk="0" fontAlgn="base" hangingPunct="0">
        <a:spcBef>
          <a:spcPct val="20000"/>
        </a:spcBef>
        <a:spcAft>
          <a:spcPct val="0"/>
        </a:spcAft>
        <a:defRPr sz="2000">
          <a:solidFill>
            <a:schemeClr val="tx1"/>
          </a:solidFill>
          <a:latin typeface="Arial" charset="0"/>
          <a:cs typeface="Arial" charset="0"/>
        </a:defRPr>
      </a:lvl4pPr>
      <a:lvl5pPr marL="342900" indent="-342900" algn="l" rtl="0" eaLnBrk="0" fontAlgn="base" hangingPunct="0">
        <a:spcBef>
          <a:spcPct val="20000"/>
        </a:spcBef>
        <a:spcAft>
          <a:spcPct val="0"/>
        </a:spcAft>
        <a:defRPr sz="2000">
          <a:solidFill>
            <a:schemeClr val="tx1"/>
          </a:solidFill>
          <a:latin typeface="Arial" charset="0"/>
          <a:cs typeface="Arial" charset="0"/>
        </a:defRPr>
      </a:lvl5pPr>
      <a:lvl6pPr marL="800100" indent="-342900" algn="l" rtl="0" fontAlgn="base">
        <a:spcBef>
          <a:spcPct val="20000"/>
        </a:spcBef>
        <a:spcAft>
          <a:spcPct val="0"/>
        </a:spcAft>
        <a:defRPr sz="2000">
          <a:solidFill>
            <a:schemeClr val="tx1"/>
          </a:solidFill>
          <a:latin typeface="Arial" charset="0"/>
          <a:cs typeface="Arial" charset="0"/>
        </a:defRPr>
      </a:lvl6pPr>
      <a:lvl7pPr marL="1257300" indent="-342900" algn="l" rtl="0" fontAlgn="base">
        <a:spcBef>
          <a:spcPct val="20000"/>
        </a:spcBef>
        <a:spcAft>
          <a:spcPct val="0"/>
        </a:spcAft>
        <a:defRPr sz="2000">
          <a:solidFill>
            <a:schemeClr val="tx1"/>
          </a:solidFill>
          <a:latin typeface="Arial" charset="0"/>
          <a:cs typeface="Arial" charset="0"/>
        </a:defRPr>
      </a:lvl7pPr>
      <a:lvl8pPr marL="1714500" indent="-342900" algn="l" rtl="0" fontAlgn="base">
        <a:spcBef>
          <a:spcPct val="20000"/>
        </a:spcBef>
        <a:spcAft>
          <a:spcPct val="0"/>
        </a:spcAft>
        <a:defRPr sz="2000">
          <a:solidFill>
            <a:schemeClr val="tx1"/>
          </a:solidFill>
          <a:latin typeface="Arial" charset="0"/>
          <a:cs typeface="Arial" charset="0"/>
        </a:defRPr>
      </a:lvl8pPr>
      <a:lvl9pPr marL="2171700" indent="-342900" algn="l" rtl="0" fontAlgn="base">
        <a:spcBef>
          <a:spcPct val="20000"/>
        </a:spcBef>
        <a:spcAft>
          <a:spcPct val="0"/>
        </a:spcAft>
        <a:defRPr sz="2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defRPr sz="2000">
          <a:solidFill>
            <a:srgbClr val="0033CC"/>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cs typeface="+mn-cs"/>
        </a:defRPr>
      </a:lvl2pPr>
      <a:lvl3pPr marL="1143000" indent="-228600" algn="l" rtl="0" eaLnBrk="0" fontAlgn="base" hangingPunct="0">
        <a:spcBef>
          <a:spcPct val="20000"/>
        </a:spcBef>
        <a:spcAft>
          <a:spcPct val="0"/>
        </a:spcAft>
        <a:defRPr sz="2400">
          <a:solidFill>
            <a:schemeClr val="tx1"/>
          </a:solidFill>
          <a:latin typeface="+mn-lt"/>
          <a:cs typeface="+mn-cs"/>
        </a:defRPr>
      </a:lvl3pPr>
      <a:lvl4pPr marL="1600200" indent="-228600" algn="l" rtl="0" eaLnBrk="0" fontAlgn="base" hangingPunct="0">
        <a:spcBef>
          <a:spcPct val="20000"/>
        </a:spcBef>
        <a:spcAft>
          <a:spcPct val="0"/>
        </a:spcAft>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hyperlink" Target="https://www.khanacademy.org/" TargetMode="External"/><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hyperlink" Target="http://sat.ivyglobal.com/new-sat-practi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1"/>
            <a:ext cx="7772400" cy="1219200"/>
          </a:xfrm>
        </p:spPr>
        <p:txBody>
          <a:bodyPr/>
          <a:lstStyle/>
          <a:p>
            <a:r>
              <a:rPr lang="en-US" sz="6000" dirty="0">
                <a:latin typeface="Agency FB" panose="020B0503020202020204" pitchFamily="34" charset="0"/>
              </a:rPr>
              <a:t>SAT</a:t>
            </a:r>
            <a:r>
              <a:rPr lang="en-US" dirty="0" smtClean="0"/>
              <a:t> </a:t>
            </a:r>
            <a:r>
              <a:rPr lang="en-US" dirty="0" smtClean="0">
                <a:latin typeface="Bauhaus 93" panose="04030905020B02020C02" pitchFamily="82" charset="0"/>
              </a:rPr>
              <a:t>Crash Course</a:t>
            </a:r>
            <a:endParaRPr lang="en-US" dirty="0">
              <a:latin typeface="Bauhaus 93" panose="04030905020B02020C02" pitchFamily="82" charset="0"/>
            </a:endParaRPr>
          </a:p>
        </p:txBody>
      </p:sp>
      <p:sp>
        <p:nvSpPr>
          <p:cNvPr id="3" name="Subtitle 2"/>
          <p:cNvSpPr>
            <a:spLocks noGrp="1"/>
          </p:cNvSpPr>
          <p:nvPr>
            <p:ph type="subTitle" idx="1"/>
          </p:nvPr>
        </p:nvSpPr>
        <p:spPr>
          <a:xfrm>
            <a:off x="5162550" y="1676400"/>
            <a:ext cx="5276850" cy="2286000"/>
          </a:xfrm>
        </p:spPr>
        <p:txBody>
          <a:bodyPr>
            <a:normAutofit lnSpcReduction="10000"/>
          </a:bodyPr>
          <a:lstStyle/>
          <a:p>
            <a:r>
              <a:rPr lang="en-US" dirty="0" smtClean="0">
                <a:solidFill>
                  <a:srgbClr val="FF0000"/>
                </a:solidFill>
              </a:rPr>
              <a:t>What does the New SAT Do?</a:t>
            </a:r>
          </a:p>
          <a:p>
            <a:pPr marL="285750" indent="-285750" algn="l">
              <a:buFontTx/>
              <a:buChar char="-"/>
            </a:pPr>
            <a:endParaRPr lang="en-US" sz="1800" dirty="0">
              <a:solidFill>
                <a:schemeClr val="tx1"/>
              </a:solidFill>
            </a:endParaRPr>
          </a:p>
          <a:p>
            <a:pPr marL="285750" indent="-285750" algn="l">
              <a:buFontTx/>
              <a:buChar char="-"/>
            </a:pPr>
            <a:r>
              <a:rPr lang="en-US" sz="1800" dirty="0">
                <a:solidFill>
                  <a:schemeClr val="tx1"/>
                </a:solidFill>
              </a:rPr>
              <a:t>Assess students ability to </a:t>
            </a:r>
            <a:r>
              <a:rPr lang="en-US" sz="1800" b="1" u="sng" dirty="0">
                <a:solidFill>
                  <a:schemeClr val="tx1"/>
                </a:solidFill>
              </a:rPr>
              <a:t>apply</a:t>
            </a:r>
            <a:r>
              <a:rPr lang="en-US" sz="1800" dirty="0">
                <a:solidFill>
                  <a:schemeClr val="tx1"/>
                </a:solidFill>
              </a:rPr>
              <a:t> their knowledge and skills</a:t>
            </a:r>
          </a:p>
          <a:p>
            <a:pPr marL="285750" indent="-285750" algn="l">
              <a:buFontTx/>
              <a:buChar char="-"/>
            </a:pPr>
            <a:endParaRPr lang="en-US" sz="1800" dirty="0">
              <a:solidFill>
                <a:schemeClr val="tx1"/>
              </a:solidFill>
            </a:endParaRPr>
          </a:p>
          <a:p>
            <a:pPr marL="285750" indent="-285750" algn="l">
              <a:buFontTx/>
              <a:buChar char="-"/>
            </a:pPr>
            <a:r>
              <a:rPr lang="en-US" sz="1800" dirty="0">
                <a:solidFill>
                  <a:schemeClr val="tx1"/>
                </a:solidFill>
              </a:rPr>
              <a:t>Demonstrate readiness for </a:t>
            </a:r>
            <a:r>
              <a:rPr lang="en-US" sz="1800" b="1" u="sng" dirty="0">
                <a:solidFill>
                  <a:schemeClr val="tx1"/>
                </a:solidFill>
              </a:rPr>
              <a:t>college</a:t>
            </a:r>
            <a:r>
              <a:rPr lang="en-US" sz="1800" dirty="0">
                <a:solidFill>
                  <a:schemeClr val="tx1"/>
                </a:solidFill>
              </a:rPr>
              <a:t> and </a:t>
            </a:r>
            <a:r>
              <a:rPr lang="en-US" sz="1800" b="1" u="sng" dirty="0">
                <a:solidFill>
                  <a:schemeClr val="tx1"/>
                </a:solidFill>
              </a:rPr>
              <a:t>career</a:t>
            </a:r>
            <a:r>
              <a:rPr lang="en-US" sz="1800" dirty="0">
                <a:solidFill>
                  <a:schemeClr val="tx1"/>
                </a:solidFill>
              </a:rPr>
              <a:t> success</a:t>
            </a:r>
          </a:p>
          <a:p>
            <a:pPr marL="285750" indent="-285750" algn="l">
              <a:buFontTx/>
              <a:buChar char="-"/>
            </a:pPr>
            <a:endParaRPr lang="en-US" sz="1800" dirty="0">
              <a:solidFill>
                <a:schemeClr val="tx1"/>
              </a:solidFill>
            </a:endParaRPr>
          </a:p>
        </p:txBody>
      </p:sp>
      <p:pic>
        <p:nvPicPr>
          <p:cNvPr id="1026" name="Picture 2" descr="http://englishcoachny.com/wp-content/uploads/2010/09/The_Official_SAT_Study_Gu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47800"/>
            <a:ext cx="3562350" cy="4686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etamindz.com/wp-content/uploads/2015/06/new-sat1.jpg?84d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19600"/>
            <a:ext cx="56388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508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524000" y="990600"/>
            <a:ext cx="9144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300" b="1" u="sng" dirty="0">
                <a:solidFill>
                  <a:srgbClr val="000000"/>
                </a:solidFill>
              </a:rPr>
              <a:t>Heart of Algebra topics</a:t>
            </a:r>
            <a:r>
              <a:rPr lang="en-US" altLang="en-US" sz="2300" u="sng" dirty="0">
                <a:solidFill>
                  <a:srgbClr val="000000"/>
                </a:solidFill>
              </a:rPr>
              <a:t>: </a:t>
            </a:r>
            <a:r>
              <a:rPr lang="en-US" altLang="en-US" sz="2300" dirty="0">
                <a:solidFill>
                  <a:srgbClr val="000000"/>
                </a:solidFill>
              </a:rPr>
              <a:t>Linear Equations and Inequalities, Linear Modeling, System of Equations and Inequalities, Linear Interpretation</a:t>
            </a:r>
          </a:p>
          <a:p>
            <a:pPr algn="ctr" eaLnBrk="1" fontAlgn="base" hangingPunct="1">
              <a:spcBef>
                <a:spcPct val="0"/>
              </a:spcBef>
              <a:spcAft>
                <a:spcPct val="0"/>
              </a:spcAft>
            </a:pPr>
            <a:endParaRPr lang="en-US" altLang="en-US" sz="1800" dirty="0">
              <a:solidFill>
                <a:srgbClr val="000000"/>
              </a:solidFill>
            </a:endParaRPr>
          </a:p>
          <a:p>
            <a:pPr eaLnBrk="1" fontAlgn="base" hangingPunct="1">
              <a:spcBef>
                <a:spcPct val="0"/>
              </a:spcBef>
              <a:spcAft>
                <a:spcPct val="0"/>
              </a:spcAft>
            </a:pPr>
            <a:r>
              <a:rPr lang="en-US" altLang="en-US" sz="2300" b="1" u="sng" dirty="0">
                <a:solidFill>
                  <a:srgbClr val="000000"/>
                </a:solidFill>
              </a:rPr>
              <a:t>Problem Solving and Data Analysis</a:t>
            </a:r>
            <a:r>
              <a:rPr lang="en-US" altLang="en-US" sz="2300" dirty="0">
                <a:solidFill>
                  <a:srgbClr val="000000"/>
                </a:solidFill>
              </a:rPr>
              <a:t>: Ratios, Rates Proportions, Scales, </a:t>
            </a:r>
            <a:r>
              <a:rPr lang="en-US" altLang="en-US" sz="2300" dirty="0" err="1">
                <a:solidFill>
                  <a:srgbClr val="000000"/>
                </a:solidFill>
              </a:rPr>
              <a:t>Percents</a:t>
            </a:r>
            <a:r>
              <a:rPr lang="en-US" altLang="en-US" sz="2300" dirty="0">
                <a:solidFill>
                  <a:srgbClr val="000000"/>
                </a:solidFill>
              </a:rPr>
              <a:t>, Measurements, Scatterplots, Investigating Graphs, Linear vs Exponential Graphs, Two Way Tables</a:t>
            </a:r>
          </a:p>
          <a:p>
            <a:pPr eaLnBrk="1" fontAlgn="base" hangingPunct="1">
              <a:spcBef>
                <a:spcPct val="0"/>
              </a:spcBef>
              <a:spcAft>
                <a:spcPct val="0"/>
              </a:spcAft>
            </a:pPr>
            <a:endParaRPr lang="en-US" altLang="en-US" sz="2300" dirty="0">
              <a:solidFill>
                <a:srgbClr val="000000"/>
              </a:solidFill>
            </a:endParaRPr>
          </a:p>
          <a:p>
            <a:pPr eaLnBrk="1" fontAlgn="base" hangingPunct="1">
              <a:spcBef>
                <a:spcPct val="0"/>
              </a:spcBef>
              <a:spcAft>
                <a:spcPct val="0"/>
              </a:spcAft>
            </a:pPr>
            <a:r>
              <a:rPr lang="en-US" altLang="en-US" sz="2300" b="1" u="sng" dirty="0">
                <a:solidFill>
                  <a:srgbClr val="000000"/>
                </a:solidFill>
              </a:rPr>
              <a:t>Passport to Advanced Math</a:t>
            </a:r>
            <a:r>
              <a:rPr lang="en-US" altLang="en-US" sz="2300" dirty="0">
                <a:solidFill>
                  <a:srgbClr val="000000"/>
                </a:solidFill>
              </a:rPr>
              <a:t>: Quadratics or Exponential Modeling, Forms of Expressions, Solving Quadratic Equations, Solving Radicals and </a:t>
            </a:r>
            <a:r>
              <a:rPr lang="en-US" altLang="en-US" sz="2300" dirty="0" err="1">
                <a:solidFill>
                  <a:srgbClr val="000000"/>
                </a:solidFill>
              </a:rPr>
              <a:t>Rationals</a:t>
            </a:r>
            <a:r>
              <a:rPr lang="en-US" altLang="en-US" sz="2300" dirty="0">
                <a:solidFill>
                  <a:srgbClr val="000000"/>
                </a:solidFill>
              </a:rPr>
              <a:t>, Rewriting </a:t>
            </a:r>
            <a:r>
              <a:rPr lang="en-US" altLang="en-US" sz="2300" dirty="0" err="1">
                <a:solidFill>
                  <a:srgbClr val="000000"/>
                </a:solidFill>
              </a:rPr>
              <a:t>Rationals</a:t>
            </a:r>
            <a:r>
              <a:rPr lang="en-US" altLang="en-US" sz="2300" dirty="0">
                <a:solidFill>
                  <a:srgbClr val="000000"/>
                </a:solidFill>
              </a:rPr>
              <a:t>, Polynomial zeros or factors, Nonlinear relationships, Function Notation</a:t>
            </a:r>
          </a:p>
          <a:p>
            <a:pPr eaLnBrk="1" fontAlgn="base" hangingPunct="1">
              <a:spcBef>
                <a:spcPct val="0"/>
              </a:spcBef>
              <a:spcAft>
                <a:spcPct val="0"/>
              </a:spcAft>
            </a:pPr>
            <a:endParaRPr lang="en-US" altLang="en-US" sz="2300" dirty="0">
              <a:solidFill>
                <a:srgbClr val="000000"/>
              </a:solidFill>
            </a:endParaRPr>
          </a:p>
          <a:p>
            <a:pPr eaLnBrk="1" fontAlgn="base" hangingPunct="1">
              <a:spcBef>
                <a:spcPct val="0"/>
              </a:spcBef>
              <a:spcAft>
                <a:spcPct val="0"/>
              </a:spcAft>
            </a:pPr>
            <a:r>
              <a:rPr lang="en-US" altLang="en-US" sz="2300" b="1" u="sng" dirty="0">
                <a:solidFill>
                  <a:srgbClr val="000000"/>
                </a:solidFill>
              </a:rPr>
              <a:t>Additional Topics in Math</a:t>
            </a:r>
            <a:r>
              <a:rPr lang="en-US" altLang="en-US" sz="2300" dirty="0">
                <a:solidFill>
                  <a:srgbClr val="000000"/>
                </a:solidFill>
              </a:rPr>
              <a:t>: Complex Numbers, Circle Theorems, Congruence and Similarity Theorems, Trigonometric Ratios and Theorems</a:t>
            </a:r>
          </a:p>
          <a:p>
            <a:pPr eaLnBrk="1" fontAlgn="base" hangingPunct="1">
              <a:spcBef>
                <a:spcPct val="0"/>
              </a:spcBef>
              <a:spcAft>
                <a:spcPct val="0"/>
              </a:spcAft>
            </a:pPr>
            <a:endParaRPr lang="en-US" altLang="en-US" sz="1800" dirty="0">
              <a:solidFill>
                <a:srgbClr val="000000"/>
              </a:solidFill>
            </a:endParaRPr>
          </a:p>
          <a:p>
            <a:pPr eaLnBrk="1" fontAlgn="base" hangingPunct="1">
              <a:spcBef>
                <a:spcPct val="0"/>
              </a:spcBef>
              <a:spcAft>
                <a:spcPct val="0"/>
              </a:spcAft>
            </a:pPr>
            <a:endParaRPr lang="en-US" altLang="en-US" sz="1800" dirty="0">
              <a:solidFill>
                <a:srgbClr val="000000"/>
              </a:solidFill>
            </a:endParaRPr>
          </a:p>
          <a:p>
            <a:pPr eaLnBrk="1" fontAlgn="base" hangingPunct="1">
              <a:spcBef>
                <a:spcPct val="0"/>
              </a:spcBef>
              <a:spcAft>
                <a:spcPct val="0"/>
              </a:spcAft>
            </a:pPr>
            <a:endParaRPr lang="en-US" altLang="en-US" sz="1800" dirty="0">
              <a:solidFill>
                <a:srgbClr val="000000"/>
              </a:solidFill>
            </a:endParaRPr>
          </a:p>
          <a:p>
            <a:pPr eaLnBrk="1" fontAlgn="base" hangingPunct="1">
              <a:spcBef>
                <a:spcPct val="0"/>
              </a:spcBef>
              <a:spcAft>
                <a:spcPct val="0"/>
              </a:spcAft>
            </a:pPr>
            <a:r>
              <a:rPr lang="en-US" altLang="en-US" sz="1800" dirty="0">
                <a:solidFill>
                  <a:srgbClr val="000000"/>
                </a:solidFill>
              </a:rPr>
              <a:t> </a:t>
            </a:r>
          </a:p>
          <a:p>
            <a:pPr algn="ctr" eaLnBrk="1" fontAlgn="base" hangingPunct="1">
              <a:spcBef>
                <a:spcPct val="0"/>
              </a:spcBef>
              <a:spcAft>
                <a:spcPct val="0"/>
              </a:spcAft>
            </a:pPr>
            <a:endParaRPr lang="en-US" altLang="en-US" sz="1800" dirty="0">
              <a:solidFill>
                <a:srgbClr val="000000"/>
              </a:solidFill>
            </a:endParaRPr>
          </a:p>
          <a:p>
            <a:pPr algn="ctr" eaLnBrk="1" fontAlgn="base" hangingPunct="1">
              <a:spcBef>
                <a:spcPct val="0"/>
              </a:spcBef>
              <a:spcAft>
                <a:spcPct val="0"/>
              </a:spcAft>
            </a:pPr>
            <a:endParaRPr lang="en-US" altLang="en-US" sz="1800" dirty="0">
              <a:solidFill>
                <a:srgbClr val="000000"/>
              </a:solidFill>
            </a:endParaRPr>
          </a:p>
        </p:txBody>
      </p:sp>
      <p:sp>
        <p:nvSpPr>
          <p:cNvPr id="15363" name="Text Box 77"/>
          <p:cNvSpPr txBox="1">
            <a:spLocks noChangeArrowheads="1"/>
          </p:cNvSpPr>
          <p:nvPr/>
        </p:nvSpPr>
        <p:spPr bwMode="auto">
          <a:xfrm>
            <a:off x="3946525" y="122239"/>
            <a:ext cx="6337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fontAlgn="base" hangingPunct="1">
              <a:spcAft>
                <a:spcPct val="0"/>
              </a:spcAft>
            </a:pPr>
            <a:r>
              <a:rPr lang="en-US" altLang="en-US" sz="2800" b="1"/>
              <a:t>Specific Topics For Math Sections</a:t>
            </a:r>
          </a:p>
        </p:txBody>
      </p:sp>
      <p:pic>
        <p:nvPicPr>
          <p:cNvPr id="8194" name="Picture 2" descr="Image result for he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4" y="886691"/>
            <a:ext cx="872836" cy="87283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data analys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545" y="2105601"/>
            <a:ext cx="1385455" cy="89114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passpo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159" y="3419177"/>
            <a:ext cx="1098227" cy="137852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math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7011" y="3809994"/>
            <a:ext cx="2020300" cy="126076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result for math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634" y="5022961"/>
            <a:ext cx="1207366" cy="115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2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194"/>
                                        </p:tgtEl>
                                      </p:cBhvr>
                                    </p:animEffect>
                                    <p:animScale>
                                      <p:cBhvr>
                                        <p:cTn id="7" dur="250" autoRev="1" fill="hold"/>
                                        <p:tgtEl>
                                          <p:spTgt spid="819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819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5" presetClass="emph" presetSubtype="0" fill="hold" nodeType="clickEffect">
                                  <p:stCondLst>
                                    <p:cond delay="0"/>
                                  </p:stCondLst>
                                  <p:childTnLst>
                                    <p:anim calcmode="discrete" valueType="str">
                                      <p:cBhvr>
                                        <p:cTn id="15" dur="1000" fill="hold"/>
                                        <p:tgtEl>
                                          <p:spTgt spid="8198"/>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8204"/>
                                        </p:tgtEl>
                                        <p:attrNameLst>
                                          <p:attrName>r</p:attrName>
                                        </p:attrNameLst>
                                      </p:cBhvr>
                                    </p:animRot>
                                    <p:animRot by="-240000">
                                      <p:cBhvr>
                                        <p:cTn id="20" dur="200" fill="hold">
                                          <p:stCondLst>
                                            <p:cond delay="200"/>
                                          </p:stCondLst>
                                        </p:cTn>
                                        <p:tgtEl>
                                          <p:spTgt spid="8204"/>
                                        </p:tgtEl>
                                        <p:attrNameLst>
                                          <p:attrName>r</p:attrName>
                                        </p:attrNameLst>
                                      </p:cBhvr>
                                    </p:animRot>
                                    <p:animRot by="240000">
                                      <p:cBhvr>
                                        <p:cTn id="21" dur="200" fill="hold">
                                          <p:stCondLst>
                                            <p:cond delay="400"/>
                                          </p:stCondLst>
                                        </p:cTn>
                                        <p:tgtEl>
                                          <p:spTgt spid="8204"/>
                                        </p:tgtEl>
                                        <p:attrNameLst>
                                          <p:attrName>r</p:attrName>
                                        </p:attrNameLst>
                                      </p:cBhvr>
                                    </p:animRot>
                                    <p:animRot by="-240000">
                                      <p:cBhvr>
                                        <p:cTn id="22" dur="200" fill="hold">
                                          <p:stCondLst>
                                            <p:cond delay="600"/>
                                          </p:stCondLst>
                                        </p:cTn>
                                        <p:tgtEl>
                                          <p:spTgt spid="8204"/>
                                        </p:tgtEl>
                                        <p:attrNameLst>
                                          <p:attrName>r</p:attrName>
                                        </p:attrNameLst>
                                      </p:cBhvr>
                                    </p:animRot>
                                    <p:animRot by="120000">
                                      <p:cBhvr>
                                        <p:cTn id="23" dur="200" fill="hold">
                                          <p:stCondLst>
                                            <p:cond delay="800"/>
                                          </p:stCondLst>
                                        </p:cTn>
                                        <p:tgtEl>
                                          <p:spTgt spid="820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82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3"/>
          <p:cNvSpPr>
            <a:spLocks noChangeArrowheads="1"/>
          </p:cNvSpPr>
          <p:nvPr/>
        </p:nvSpPr>
        <p:spPr bwMode="auto">
          <a:xfrm>
            <a:off x="3870617" y="2597825"/>
            <a:ext cx="259766" cy="51935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6387" name="Oval 4"/>
          <p:cNvSpPr>
            <a:spLocks noChangeArrowheads="1"/>
          </p:cNvSpPr>
          <p:nvPr/>
        </p:nvSpPr>
        <p:spPr bwMode="auto">
          <a:xfrm>
            <a:off x="3261017" y="2407325"/>
            <a:ext cx="259766" cy="51935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grpSp>
        <p:nvGrpSpPr>
          <p:cNvPr id="2" name="Group 17"/>
          <p:cNvGrpSpPr>
            <a:grpSpLocks/>
          </p:cNvGrpSpPr>
          <p:nvPr/>
        </p:nvGrpSpPr>
        <p:grpSpPr bwMode="auto">
          <a:xfrm>
            <a:off x="2360613" y="1219200"/>
            <a:ext cx="2897188" cy="3651250"/>
            <a:chOff x="527" y="768"/>
            <a:chExt cx="1825" cy="2300"/>
          </a:xfrm>
        </p:grpSpPr>
        <p:grpSp>
          <p:nvGrpSpPr>
            <p:cNvPr id="16400" name="Group 16"/>
            <p:cNvGrpSpPr>
              <a:grpSpLocks/>
            </p:cNvGrpSpPr>
            <p:nvPr/>
          </p:nvGrpSpPr>
          <p:grpSpPr bwMode="auto">
            <a:xfrm>
              <a:off x="527" y="1056"/>
              <a:ext cx="1825" cy="2012"/>
              <a:chOff x="527" y="1056"/>
              <a:chExt cx="1825" cy="2012"/>
            </a:xfrm>
          </p:grpSpPr>
          <p:sp>
            <p:nvSpPr>
              <p:cNvPr id="16402" name="Oval 2"/>
              <p:cNvSpPr>
                <a:spLocks noChangeArrowheads="1"/>
              </p:cNvSpPr>
              <p:nvPr/>
            </p:nvSpPr>
            <p:spPr bwMode="auto">
              <a:xfrm>
                <a:off x="1238" y="1636"/>
                <a:ext cx="164" cy="32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6403" name="Oval 5"/>
              <p:cNvSpPr>
                <a:spLocks noChangeArrowheads="1"/>
              </p:cNvSpPr>
              <p:nvPr/>
            </p:nvSpPr>
            <p:spPr bwMode="auto">
              <a:xfrm>
                <a:off x="527" y="1056"/>
                <a:ext cx="1825" cy="2012"/>
              </a:xfrm>
              <a:prstGeom prst="ellipse">
                <a:avLst/>
              </a:prstGeom>
              <a:solidFill>
                <a:srgbClr val="00FF00"/>
              </a:solidFill>
              <a:ln w="9525" algn="ctr">
                <a:solidFill>
                  <a:schemeClr val="tx1"/>
                </a:solidFill>
                <a:round/>
                <a:headEnd/>
                <a:tailEnd/>
              </a:ln>
            </p:spPr>
            <p:txBody>
              <a:bodyPr anchor="ct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buFontTx/>
                  <a:buChar char="•"/>
                </a:pPr>
                <a:r>
                  <a:rPr lang="en-US" altLang="en-US" sz="1200">
                    <a:solidFill>
                      <a:srgbClr val="000000"/>
                    </a:solidFill>
                  </a:rPr>
                  <a:t>Graphing calculators </a:t>
                </a:r>
              </a:p>
              <a:p>
                <a:pPr eaLnBrk="1" fontAlgn="base" hangingPunct="1">
                  <a:spcAft>
                    <a:spcPct val="0"/>
                  </a:spcAft>
                  <a:buFontTx/>
                  <a:buChar char="•"/>
                </a:pPr>
                <a:r>
                  <a:rPr lang="en-US" altLang="en-US" sz="1200">
                    <a:solidFill>
                      <a:srgbClr val="000000"/>
                    </a:solidFill>
                  </a:rPr>
                  <a:t>Scientific calculators </a:t>
                </a:r>
              </a:p>
              <a:p>
                <a:pPr eaLnBrk="1" fontAlgn="base" hangingPunct="1">
                  <a:spcAft>
                    <a:spcPct val="0"/>
                  </a:spcAft>
                  <a:buFontTx/>
                  <a:buChar char="•"/>
                </a:pPr>
                <a:r>
                  <a:rPr lang="en-US" altLang="en-US" sz="1200">
                    <a:solidFill>
                      <a:srgbClr val="000000"/>
                    </a:solidFill>
                  </a:rPr>
                  <a:t>Four-function calculators (not recommended) </a:t>
                </a:r>
              </a:p>
              <a:p>
                <a:pPr eaLnBrk="1" fontAlgn="base" hangingPunct="1">
                  <a:spcAft>
                    <a:spcPct val="0"/>
                  </a:spcAft>
                  <a:buFontTx/>
                  <a:buChar char="•"/>
                </a:pPr>
                <a:r>
                  <a:rPr lang="en-US" altLang="en-US" sz="1200">
                    <a:solidFill>
                      <a:srgbClr val="000000"/>
                    </a:solidFill>
                  </a:rPr>
                  <a:t>Large calculator or raised buttons = sitting in a different area</a:t>
                </a:r>
              </a:p>
              <a:p>
                <a:pPr eaLnBrk="1" fontAlgn="base" hangingPunct="1">
                  <a:spcAft>
                    <a:spcPct val="0"/>
                  </a:spcAft>
                  <a:buFontTx/>
                  <a:buChar char="•"/>
                </a:pPr>
                <a:r>
                  <a:rPr lang="en-US" altLang="en-US" sz="1200">
                    <a:solidFill>
                      <a:srgbClr val="000000"/>
                    </a:solidFill>
                  </a:rPr>
                  <a:t>Don’t have to clear memory</a:t>
                </a:r>
              </a:p>
            </p:txBody>
          </p:sp>
        </p:grpSp>
        <p:sp>
          <p:nvSpPr>
            <p:cNvPr id="16401" name="Rectangle 6"/>
            <p:cNvSpPr>
              <a:spLocks noChangeArrowheads="1"/>
            </p:cNvSpPr>
            <p:nvPr/>
          </p:nvSpPr>
          <p:spPr bwMode="auto">
            <a:xfrm>
              <a:off x="672" y="768"/>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pPr>
              <a:r>
                <a:rPr lang="en-US" altLang="en-US" sz="1800">
                  <a:solidFill>
                    <a:srgbClr val="000000"/>
                  </a:solidFill>
                </a:rPr>
                <a:t>Permitted Calculators</a:t>
              </a:r>
            </a:p>
          </p:txBody>
        </p:sp>
      </p:grpSp>
      <p:grpSp>
        <p:nvGrpSpPr>
          <p:cNvPr id="4" name="Group 19"/>
          <p:cNvGrpSpPr>
            <a:grpSpLocks/>
          </p:cNvGrpSpPr>
          <p:nvPr/>
        </p:nvGrpSpPr>
        <p:grpSpPr bwMode="auto">
          <a:xfrm>
            <a:off x="6172200" y="1219201"/>
            <a:ext cx="3276600" cy="3298825"/>
            <a:chOff x="2928" y="768"/>
            <a:chExt cx="2064" cy="2078"/>
          </a:xfrm>
        </p:grpSpPr>
        <p:sp>
          <p:nvSpPr>
            <p:cNvPr id="16396" name="Rectangle 7"/>
            <p:cNvSpPr>
              <a:spLocks noChangeArrowheads="1"/>
            </p:cNvSpPr>
            <p:nvPr/>
          </p:nvSpPr>
          <p:spPr bwMode="auto">
            <a:xfrm>
              <a:off x="2976" y="768"/>
              <a:ext cx="18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pPr>
              <a:r>
                <a:rPr lang="en-US" altLang="en-US" sz="1800">
                  <a:solidFill>
                    <a:srgbClr val="000000"/>
                  </a:solidFill>
                </a:rPr>
                <a:t>Unacceptable Calculators</a:t>
              </a:r>
            </a:p>
          </p:txBody>
        </p:sp>
        <p:grpSp>
          <p:nvGrpSpPr>
            <p:cNvPr id="16397" name="Group 8"/>
            <p:cNvGrpSpPr>
              <a:grpSpLocks/>
            </p:cNvGrpSpPr>
            <p:nvPr/>
          </p:nvGrpSpPr>
          <p:grpSpPr bwMode="auto">
            <a:xfrm>
              <a:off x="2928" y="1440"/>
              <a:ext cx="2064" cy="1406"/>
              <a:chOff x="2928" y="1440"/>
              <a:chExt cx="2064" cy="1406"/>
            </a:xfrm>
          </p:grpSpPr>
          <p:sp>
            <p:nvSpPr>
              <p:cNvPr id="16398" name="Oval 9"/>
              <p:cNvSpPr>
                <a:spLocks noChangeArrowheads="1"/>
              </p:cNvSpPr>
              <p:nvPr/>
            </p:nvSpPr>
            <p:spPr bwMode="auto">
              <a:xfrm>
                <a:off x="2928" y="1924"/>
                <a:ext cx="1872" cy="327"/>
              </a:xfrm>
              <a:prstGeom prst="ellipse">
                <a:avLst/>
              </a:prstGeom>
              <a:solidFill>
                <a:srgbClr val="FF0000"/>
              </a:solidFill>
              <a:ln w="9525" algn="ctr">
                <a:solidFill>
                  <a:schemeClr val="tx1"/>
                </a:solidFill>
                <a:round/>
                <a:headEnd/>
                <a:tailEnd/>
              </a:ln>
            </p:spPr>
            <p:txBody>
              <a:bodyPr anchor="ctr">
                <a:spAutoFit/>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6399" name="Text Box 10"/>
              <p:cNvSpPr txBox="1">
                <a:spLocks noChangeArrowheads="1"/>
              </p:cNvSpPr>
              <p:nvPr/>
            </p:nvSpPr>
            <p:spPr bwMode="auto">
              <a:xfrm>
                <a:off x="3072" y="1440"/>
                <a:ext cx="1920"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105000"/>
                  </a:lnSpc>
                  <a:spcBef>
                    <a:spcPct val="0"/>
                  </a:spcBef>
                  <a:spcAft>
                    <a:spcPct val="0"/>
                  </a:spcAft>
                  <a:buFontTx/>
                  <a:buChar char="•"/>
                </a:pPr>
                <a:r>
                  <a:rPr lang="en-US" altLang="en-US" sz="1200">
                    <a:solidFill>
                      <a:srgbClr val="000000"/>
                    </a:solidFill>
                  </a:rPr>
                  <a:t>Laptop or a portable / </a:t>
                </a:r>
              </a:p>
              <a:p>
                <a:pPr eaLnBrk="1" fontAlgn="base" hangingPunct="1">
                  <a:lnSpc>
                    <a:spcPct val="105000"/>
                  </a:lnSpc>
                  <a:spcBef>
                    <a:spcPct val="0"/>
                  </a:spcBef>
                  <a:spcAft>
                    <a:spcPct val="0"/>
                  </a:spcAft>
                </a:pPr>
                <a:r>
                  <a:rPr lang="en-US" altLang="en-US" sz="1200">
                    <a:solidFill>
                      <a:srgbClr val="000000"/>
                    </a:solidFill>
                  </a:rPr>
                  <a:t>        handheld computer </a:t>
                </a:r>
              </a:p>
              <a:p>
                <a:pPr eaLnBrk="1" fontAlgn="base" hangingPunct="1">
                  <a:lnSpc>
                    <a:spcPct val="105000"/>
                  </a:lnSpc>
                  <a:spcBef>
                    <a:spcPct val="0"/>
                  </a:spcBef>
                  <a:spcAft>
                    <a:spcPct val="0"/>
                  </a:spcAft>
                  <a:buFontTx/>
                  <a:buChar char="•"/>
                </a:pPr>
                <a:r>
                  <a:rPr lang="en-US" altLang="en-US" sz="1200">
                    <a:solidFill>
                      <a:srgbClr val="000000"/>
                    </a:solidFill>
                  </a:rPr>
                  <a:t>Calculator that has QWERTY (typewriter-like) keypad, uses an electrical outlet, makes noise, or</a:t>
                </a:r>
              </a:p>
              <a:p>
                <a:pPr eaLnBrk="1" fontAlgn="base" hangingPunct="1">
                  <a:lnSpc>
                    <a:spcPct val="105000"/>
                  </a:lnSpc>
                  <a:spcBef>
                    <a:spcPct val="0"/>
                  </a:spcBef>
                  <a:spcAft>
                    <a:spcPct val="0"/>
                  </a:spcAft>
                </a:pPr>
                <a:r>
                  <a:rPr lang="en-US" altLang="en-US" sz="1200">
                    <a:solidFill>
                      <a:srgbClr val="000000"/>
                    </a:solidFill>
                  </a:rPr>
                  <a:t>        has a paper tape </a:t>
                </a:r>
              </a:p>
              <a:p>
                <a:pPr eaLnBrk="1" fontAlgn="base" hangingPunct="1">
                  <a:lnSpc>
                    <a:spcPct val="105000"/>
                  </a:lnSpc>
                  <a:spcBef>
                    <a:spcPct val="0"/>
                  </a:spcBef>
                  <a:spcAft>
                    <a:spcPct val="0"/>
                  </a:spcAft>
                  <a:buFontTx/>
                  <a:buChar char="•"/>
                </a:pPr>
                <a:r>
                  <a:rPr lang="en-US" altLang="en-US" sz="1200">
                    <a:solidFill>
                      <a:srgbClr val="000000"/>
                    </a:solidFill>
                  </a:rPr>
                  <a:t>Electronic writing pad or pen-input/stylus-driven device </a:t>
                </a:r>
              </a:p>
              <a:p>
                <a:pPr eaLnBrk="1" fontAlgn="base" hangingPunct="1">
                  <a:lnSpc>
                    <a:spcPct val="105000"/>
                  </a:lnSpc>
                  <a:spcBef>
                    <a:spcPct val="0"/>
                  </a:spcBef>
                  <a:spcAft>
                    <a:spcPct val="0"/>
                  </a:spcAft>
                  <a:buFontTx/>
                  <a:buChar char="•"/>
                </a:pPr>
                <a:r>
                  <a:rPr lang="en-US" altLang="en-US" sz="1200">
                    <a:solidFill>
                      <a:srgbClr val="000000"/>
                    </a:solidFill>
                  </a:rPr>
                  <a:t>Pocket organizer </a:t>
                </a:r>
              </a:p>
              <a:p>
                <a:pPr eaLnBrk="1" fontAlgn="base" hangingPunct="1">
                  <a:lnSpc>
                    <a:spcPct val="105000"/>
                  </a:lnSpc>
                  <a:spcBef>
                    <a:spcPct val="0"/>
                  </a:spcBef>
                  <a:spcAft>
                    <a:spcPct val="0"/>
                  </a:spcAft>
                  <a:buFontTx/>
                  <a:buChar char="•"/>
                </a:pPr>
                <a:r>
                  <a:rPr lang="en-US" altLang="en-US" sz="1200">
                    <a:solidFill>
                      <a:srgbClr val="000000"/>
                    </a:solidFill>
                  </a:rPr>
                  <a:t>Cell phone calculator </a:t>
                </a:r>
              </a:p>
              <a:p>
                <a:pPr algn="ctr" eaLnBrk="1" fontAlgn="base" hangingPunct="1">
                  <a:spcAft>
                    <a:spcPct val="0"/>
                  </a:spcAft>
                </a:pPr>
                <a:endParaRPr lang="en-US" altLang="en-US" sz="1200">
                  <a:solidFill>
                    <a:srgbClr val="000000"/>
                  </a:solidFill>
                </a:endParaRPr>
              </a:p>
            </p:txBody>
          </p:sp>
        </p:grpSp>
      </p:grpSp>
      <p:grpSp>
        <p:nvGrpSpPr>
          <p:cNvPr id="6" name="Group 18"/>
          <p:cNvGrpSpPr>
            <a:grpSpLocks/>
          </p:cNvGrpSpPr>
          <p:nvPr/>
        </p:nvGrpSpPr>
        <p:grpSpPr bwMode="auto">
          <a:xfrm>
            <a:off x="2057400" y="4762502"/>
            <a:ext cx="8001000" cy="1392238"/>
            <a:chOff x="336" y="3000"/>
            <a:chExt cx="5040" cy="877"/>
          </a:xfrm>
        </p:grpSpPr>
        <p:sp>
          <p:nvSpPr>
            <p:cNvPr id="16394" name="Rectangle 11"/>
            <p:cNvSpPr>
              <a:spLocks noChangeArrowheads="1"/>
            </p:cNvSpPr>
            <p:nvPr/>
          </p:nvSpPr>
          <p:spPr bwMode="auto">
            <a:xfrm>
              <a:off x="384" y="3644"/>
              <a:ext cx="4992" cy="233"/>
            </a:xfrm>
            <a:prstGeom prst="rect">
              <a:avLst/>
            </a:prstGeom>
            <a:solidFill>
              <a:srgbClr val="FFFF00"/>
            </a:solidFill>
            <a:ln w="9525" algn="ctr">
              <a:solidFill>
                <a:schemeClr val="tx1"/>
              </a:solidFill>
              <a:miter lim="800000"/>
              <a:headEnd/>
              <a:tailEnd/>
            </a:ln>
          </p:spPr>
          <p:txBody>
            <a:bodyPr anchor="ctr">
              <a:spAutoFit/>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6395" name="Text Box 12"/>
            <p:cNvSpPr txBox="1">
              <a:spLocks noChangeArrowheads="1"/>
            </p:cNvSpPr>
            <p:nvPr/>
          </p:nvSpPr>
          <p:spPr bwMode="auto">
            <a:xfrm>
              <a:off x="336" y="3000"/>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a:solidFill>
                    <a:srgbClr val="3333CC"/>
                  </a:solidFill>
                  <a:latin typeface="Arial Black" panose="020B0A04020102020204" pitchFamily="34" charset="0"/>
                </a:rPr>
                <a:t>Tips:</a:t>
              </a:r>
            </a:p>
          </p:txBody>
        </p:sp>
      </p:grpSp>
      <p:sp>
        <p:nvSpPr>
          <p:cNvPr id="54285" name="Text Box 13"/>
          <p:cNvSpPr txBox="1">
            <a:spLocks noChangeArrowheads="1"/>
          </p:cNvSpPr>
          <p:nvPr/>
        </p:nvSpPr>
        <p:spPr bwMode="auto">
          <a:xfrm>
            <a:off x="2362201" y="5181600"/>
            <a:ext cx="75977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1400">
                <a:solidFill>
                  <a:srgbClr val="000000"/>
                </a:solidFill>
              </a:rPr>
              <a:t>Be Familiar with it 	</a:t>
            </a:r>
          </a:p>
          <a:p>
            <a:pPr eaLnBrk="1" fontAlgn="base" hangingPunct="1">
              <a:spcBef>
                <a:spcPct val="50000"/>
              </a:spcBef>
              <a:spcAft>
                <a:spcPct val="0"/>
              </a:spcAft>
            </a:pPr>
            <a:r>
              <a:rPr lang="en-US" altLang="en-US" sz="1400">
                <a:solidFill>
                  <a:srgbClr val="000000"/>
                </a:solidFill>
              </a:rPr>
              <a:t>Check every number on the display as you key it in		</a:t>
            </a:r>
          </a:p>
          <a:p>
            <a:pPr eaLnBrk="1" fontAlgn="base" hangingPunct="1">
              <a:spcBef>
                <a:spcPct val="50000"/>
              </a:spcBef>
              <a:spcAft>
                <a:spcPct val="0"/>
              </a:spcAft>
            </a:pPr>
            <a:r>
              <a:rPr lang="en-US" altLang="en-US" sz="1400">
                <a:solidFill>
                  <a:srgbClr val="000000"/>
                </a:solidFill>
              </a:rPr>
              <a:t>Every question on the SAT can be answered without a calculator; sometimes faster</a:t>
            </a:r>
          </a:p>
          <a:p>
            <a:pPr eaLnBrk="1" fontAlgn="base" hangingPunct="1">
              <a:spcBef>
                <a:spcPct val="50000"/>
              </a:spcBef>
              <a:spcAft>
                <a:spcPct val="0"/>
              </a:spcAft>
            </a:pPr>
            <a:r>
              <a:rPr lang="en-US" altLang="en-US" sz="1400">
                <a:solidFill>
                  <a:srgbClr val="000000"/>
                </a:solidFill>
              </a:rPr>
              <a:t>Clear between problems</a:t>
            </a:r>
          </a:p>
          <a:p>
            <a:pPr eaLnBrk="1" fontAlgn="base" hangingPunct="1">
              <a:spcBef>
                <a:spcPct val="50000"/>
              </a:spcBef>
              <a:spcAft>
                <a:spcPct val="0"/>
              </a:spcAft>
            </a:pPr>
            <a:r>
              <a:rPr lang="en-US" altLang="en-US" sz="1400">
                <a:solidFill>
                  <a:srgbClr val="000000"/>
                </a:solidFill>
              </a:rPr>
              <a:t>Bring extra batteries</a:t>
            </a:r>
          </a:p>
        </p:txBody>
      </p:sp>
      <p:sp>
        <p:nvSpPr>
          <p:cNvPr id="16392" name="Text Box 15"/>
          <p:cNvSpPr txBox="1">
            <a:spLocks noChangeArrowheads="1"/>
          </p:cNvSpPr>
          <p:nvPr/>
        </p:nvSpPr>
        <p:spPr bwMode="auto">
          <a:xfrm>
            <a:off x="7162801" y="228601"/>
            <a:ext cx="300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fontAlgn="base" hangingPunct="1">
              <a:spcAft>
                <a:spcPct val="0"/>
              </a:spcAft>
            </a:pPr>
            <a:r>
              <a:rPr lang="en-US" altLang="en-US" sz="2800" b="1"/>
              <a:t>Calculators</a:t>
            </a:r>
          </a:p>
        </p:txBody>
      </p:sp>
      <p:sp>
        <p:nvSpPr>
          <p:cNvPr id="16393" name="Text Box 20"/>
          <p:cNvSpPr txBox="1">
            <a:spLocks noChangeArrowheads="1"/>
          </p:cNvSpPr>
          <p:nvPr/>
        </p:nvSpPr>
        <p:spPr bwMode="auto">
          <a:xfrm>
            <a:off x="3429000" y="12065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0"/>
              </a:spcAft>
            </a:pPr>
            <a:r>
              <a:rPr lang="en-US" altLang="en-US" b="1"/>
              <a:t>Math</a:t>
            </a:r>
          </a:p>
          <a:p>
            <a:pPr eaLnBrk="1" fontAlgn="base" hangingPunct="1">
              <a:lnSpc>
                <a:spcPct val="90000"/>
              </a:lnSpc>
              <a:spcBef>
                <a:spcPct val="0"/>
              </a:spcBef>
              <a:spcAft>
                <a:spcPct val="0"/>
              </a:spcAft>
            </a:pPr>
            <a:r>
              <a:rPr lang="en-US" altLang="en-US" b="1"/>
              <a:t>Section</a:t>
            </a:r>
          </a:p>
        </p:txBody>
      </p:sp>
    </p:spTree>
    <p:extLst>
      <p:ext uri="{BB962C8B-B14F-4D97-AF65-F5344CB8AC3E}">
        <p14:creationId xmlns:p14="http://schemas.microsoft.com/office/powerpoint/2010/main" val="3348520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4285">
                                            <p:txEl>
                                              <p:pRg st="0" end="0"/>
                                            </p:txEl>
                                          </p:spTgt>
                                        </p:tgtEl>
                                        <p:attrNameLst>
                                          <p:attrName>style.visibility</p:attrName>
                                        </p:attrNameLst>
                                      </p:cBhvr>
                                      <p:to>
                                        <p:strVal val="visible"/>
                                      </p:to>
                                    </p:set>
                                    <p:animEffect transition="in" filter="wipe(left)">
                                      <p:cBhvr>
                                        <p:cTn id="20" dur="500"/>
                                        <p:tgtEl>
                                          <p:spTgt spid="5428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4285">
                                            <p:txEl>
                                              <p:pRg st="1" end="1"/>
                                            </p:txEl>
                                          </p:spTgt>
                                        </p:tgtEl>
                                        <p:attrNameLst>
                                          <p:attrName>style.visibility</p:attrName>
                                        </p:attrNameLst>
                                      </p:cBhvr>
                                      <p:to>
                                        <p:strVal val="visible"/>
                                      </p:to>
                                    </p:set>
                                    <p:animEffect transition="in" filter="wipe(left)">
                                      <p:cBhvr>
                                        <p:cTn id="25" dur="500"/>
                                        <p:tgtEl>
                                          <p:spTgt spid="54285">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4285">
                                            <p:txEl>
                                              <p:pRg st="2" end="2"/>
                                            </p:txEl>
                                          </p:spTgt>
                                        </p:tgtEl>
                                        <p:attrNameLst>
                                          <p:attrName>style.visibility</p:attrName>
                                        </p:attrNameLst>
                                      </p:cBhvr>
                                      <p:to>
                                        <p:strVal val="visible"/>
                                      </p:to>
                                    </p:set>
                                    <p:animEffect transition="in" filter="wipe(left)">
                                      <p:cBhvr>
                                        <p:cTn id="30" dur="500"/>
                                        <p:tgtEl>
                                          <p:spTgt spid="5428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4285">
                                            <p:txEl>
                                              <p:pRg st="3" end="3"/>
                                            </p:txEl>
                                          </p:spTgt>
                                        </p:tgtEl>
                                        <p:attrNameLst>
                                          <p:attrName>style.visibility</p:attrName>
                                        </p:attrNameLst>
                                      </p:cBhvr>
                                      <p:to>
                                        <p:strVal val="visible"/>
                                      </p:to>
                                    </p:set>
                                    <p:animEffect transition="in" filter="wipe(left)">
                                      <p:cBhvr>
                                        <p:cTn id="35" dur="500"/>
                                        <p:tgtEl>
                                          <p:spTgt spid="54285">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4285">
                                            <p:txEl>
                                              <p:pRg st="4" end="4"/>
                                            </p:txEl>
                                          </p:spTgt>
                                        </p:tgtEl>
                                        <p:attrNameLst>
                                          <p:attrName>style.visibility</p:attrName>
                                        </p:attrNameLst>
                                      </p:cBhvr>
                                      <p:to>
                                        <p:strVal val="visible"/>
                                      </p:to>
                                    </p:set>
                                    <p:animEffect transition="in" filter="wipe(left)">
                                      <p:cBhvr>
                                        <p:cTn id="40" dur="500"/>
                                        <p:tgtEl>
                                          <p:spTgt spid="542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429000" y="12065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0"/>
              </a:spcAft>
            </a:pPr>
            <a:r>
              <a:rPr lang="en-US" altLang="en-US" b="1"/>
              <a:t>Math</a:t>
            </a:r>
          </a:p>
          <a:p>
            <a:pPr eaLnBrk="1" fontAlgn="base" hangingPunct="1">
              <a:lnSpc>
                <a:spcPct val="90000"/>
              </a:lnSpc>
              <a:spcBef>
                <a:spcPct val="0"/>
              </a:spcBef>
              <a:spcAft>
                <a:spcPct val="0"/>
              </a:spcAft>
            </a:pPr>
            <a:r>
              <a:rPr lang="en-US" altLang="en-US" b="1"/>
              <a:t>Section</a:t>
            </a:r>
          </a:p>
        </p:txBody>
      </p:sp>
      <p:sp>
        <p:nvSpPr>
          <p:cNvPr id="17411" name="Text Box 7"/>
          <p:cNvSpPr txBox="1">
            <a:spLocks noChangeArrowheads="1"/>
          </p:cNvSpPr>
          <p:nvPr/>
        </p:nvSpPr>
        <p:spPr bwMode="auto">
          <a:xfrm>
            <a:off x="5562600" y="239713"/>
            <a:ext cx="4718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fontAlgn="base" hangingPunct="1">
              <a:spcAft>
                <a:spcPct val="0"/>
              </a:spcAft>
            </a:pPr>
            <a:r>
              <a:rPr lang="en-US" altLang="en-US" sz="2800" b="1"/>
              <a:t>Grid-In Hints &amp; Tips</a:t>
            </a:r>
          </a:p>
        </p:txBody>
      </p:sp>
      <p:pic>
        <p:nvPicPr>
          <p:cNvPr id="37899" name="Picture 11" descr="grid-in_tables"/>
          <p:cNvPicPr>
            <a:picLocks noChangeAspect="1" noChangeArrowheads="1"/>
          </p:cNvPicPr>
          <p:nvPr/>
        </p:nvPicPr>
        <p:blipFill>
          <a:blip r:embed="rId4">
            <a:extLst>
              <a:ext uri="{28A0092B-C50C-407E-A947-70E740481C1C}">
                <a14:useLocalDpi xmlns:a14="http://schemas.microsoft.com/office/drawing/2010/main" val="0"/>
              </a:ext>
            </a:extLst>
          </a:blip>
          <a:srcRect t="56068" r="71378"/>
          <a:stretch>
            <a:fillRect/>
          </a:stretch>
        </p:blipFill>
        <p:spPr bwMode="auto">
          <a:xfrm>
            <a:off x="3657600" y="2679701"/>
            <a:ext cx="1524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1"/>
          <p:cNvGrpSpPr>
            <a:grpSpLocks/>
          </p:cNvGrpSpPr>
          <p:nvPr/>
        </p:nvGrpSpPr>
        <p:grpSpPr bwMode="auto">
          <a:xfrm>
            <a:off x="3810000" y="2667000"/>
            <a:ext cx="1123950" cy="349250"/>
            <a:chOff x="1440" y="1680"/>
            <a:chExt cx="708" cy="220"/>
          </a:xfrm>
        </p:grpSpPr>
        <p:sp>
          <p:nvSpPr>
            <p:cNvPr id="17503" name="Text Box 13"/>
            <p:cNvSpPr txBox="1">
              <a:spLocks noChangeArrowheads="1"/>
            </p:cNvSpPr>
            <p:nvPr/>
          </p:nvSpPr>
          <p:spPr bwMode="auto">
            <a:xfrm>
              <a:off x="1440" y="1688"/>
              <a:ext cx="1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pPr>
              <a:r>
                <a:rPr lang="en-US" altLang="en-US" sz="1600">
                  <a:latin typeface="Kristen ITC" panose="03050502040202030202" pitchFamily="66" charset="0"/>
                </a:rPr>
                <a:t>7</a:t>
              </a:r>
            </a:p>
          </p:txBody>
        </p:sp>
        <p:sp>
          <p:nvSpPr>
            <p:cNvPr id="17504" name="Text Box 14"/>
            <p:cNvSpPr txBox="1">
              <a:spLocks noChangeArrowheads="1"/>
            </p:cNvSpPr>
            <p:nvPr/>
          </p:nvSpPr>
          <p:spPr bwMode="auto">
            <a:xfrm>
              <a:off x="1824" y="1688"/>
              <a:ext cx="1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pPr>
              <a:r>
                <a:rPr lang="en-US" altLang="en-US" sz="1600">
                  <a:latin typeface="Kristen ITC" panose="03050502040202030202" pitchFamily="66" charset="0"/>
                </a:rPr>
                <a:t>1</a:t>
              </a:r>
            </a:p>
          </p:txBody>
        </p:sp>
        <p:sp>
          <p:nvSpPr>
            <p:cNvPr id="17505" name="Text Box 15"/>
            <p:cNvSpPr txBox="1">
              <a:spLocks noChangeArrowheads="1"/>
            </p:cNvSpPr>
            <p:nvPr/>
          </p:nvSpPr>
          <p:spPr bwMode="auto">
            <a:xfrm>
              <a:off x="1968" y="168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pPr>
              <a:r>
                <a:rPr lang="en-US" altLang="en-US" sz="1600">
                  <a:latin typeface="Kristen ITC" panose="03050502040202030202" pitchFamily="66" charset="0"/>
                </a:rPr>
                <a:t>2</a:t>
              </a:r>
            </a:p>
          </p:txBody>
        </p:sp>
        <p:sp>
          <p:nvSpPr>
            <p:cNvPr id="17506" name="Text Box 16"/>
            <p:cNvSpPr txBox="1">
              <a:spLocks noChangeArrowheads="1"/>
            </p:cNvSpPr>
            <p:nvPr/>
          </p:nvSpPr>
          <p:spPr bwMode="auto">
            <a:xfrm>
              <a:off x="1624" y="1680"/>
              <a:ext cx="1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pPr>
              <a:r>
                <a:rPr lang="en-US" altLang="en-US" sz="1600">
                  <a:latin typeface="Franklin Gothic Demi" panose="020B0703020102020204" pitchFamily="34" charset="0"/>
                </a:rPr>
                <a:t>/</a:t>
              </a:r>
            </a:p>
          </p:txBody>
        </p:sp>
      </p:grpSp>
      <p:grpSp>
        <p:nvGrpSpPr>
          <p:cNvPr id="3" name="Group 142"/>
          <p:cNvGrpSpPr>
            <a:grpSpLocks/>
          </p:cNvGrpSpPr>
          <p:nvPr/>
        </p:nvGrpSpPr>
        <p:grpSpPr bwMode="auto">
          <a:xfrm>
            <a:off x="3835400" y="2997200"/>
            <a:ext cx="1092200" cy="1676400"/>
            <a:chOff x="1456" y="1888"/>
            <a:chExt cx="688" cy="1056"/>
          </a:xfrm>
        </p:grpSpPr>
        <p:sp>
          <p:nvSpPr>
            <p:cNvPr id="17499" name="Oval 17"/>
            <p:cNvSpPr>
              <a:spLocks noChangeArrowheads="1"/>
            </p:cNvSpPr>
            <p:nvPr/>
          </p:nvSpPr>
          <p:spPr bwMode="auto">
            <a:xfrm>
              <a:off x="1456" y="2848"/>
              <a:ext cx="144" cy="9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500" name="Oval 19"/>
            <p:cNvSpPr>
              <a:spLocks noChangeArrowheads="1"/>
            </p:cNvSpPr>
            <p:nvPr/>
          </p:nvSpPr>
          <p:spPr bwMode="auto">
            <a:xfrm>
              <a:off x="1808" y="2240"/>
              <a:ext cx="144" cy="9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501" name="Oval 20"/>
            <p:cNvSpPr>
              <a:spLocks noChangeArrowheads="1"/>
            </p:cNvSpPr>
            <p:nvPr/>
          </p:nvSpPr>
          <p:spPr bwMode="auto">
            <a:xfrm>
              <a:off x="2000" y="2336"/>
              <a:ext cx="144" cy="9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502" name="Oval 21"/>
            <p:cNvSpPr>
              <a:spLocks noChangeArrowheads="1"/>
            </p:cNvSpPr>
            <p:nvPr/>
          </p:nvSpPr>
          <p:spPr bwMode="auto">
            <a:xfrm>
              <a:off x="1632" y="1888"/>
              <a:ext cx="144" cy="9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grpSp>
      <p:sp>
        <p:nvSpPr>
          <p:cNvPr id="37933" name="AutoShape 45"/>
          <p:cNvSpPr>
            <a:spLocks noChangeArrowheads="1"/>
          </p:cNvSpPr>
          <p:nvPr/>
        </p:nvSpPr>
        <p:spPr bwMode="auto">
          <a:xfrm rot="5400000">
            <a:off x="3924300" y="1676400"/>
            <a:ext cx="914400" cy="838200"/>
          </a:xfrm>
          <a:prstGeom prst="rightArrow">
            <a:avLst>
              <a:gd name="adj1" fmla="val 50000"/>
              <a:gd name="adj2" fmla="val 27273"/>
            </a:avLst>
          </a:prstGeom>
          <a:solidFill>
            <a:schemeClr val="accent2"/>
          </a:solidFill>
          <a:ln w="9525" algn="ctr">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37935" name="AutoShape 47"/>
          <p:cNvSpPr>
            <a:spLocks noChangeArrowheads="1"/>
          </p:cNvSpPr>
          <p:nvPr/>
        </p:nvSpPr>
        <p:spPr bwMode="auto">
          <a:xfrm>
            <a:off x="3276600" y="2667000"/>
            <a:ext cx="381000" cy="381000"/>
          </a:xfrm>
          <a:prstGeom prst="rightArrow">
            <a:avLst>
              <a:gd name="adj1" fmla="val 50000"/>
              <a:gd name="adj2" fmla="val 25000"/>
            </a:avLst>
          </a:prstGeom>
          <a:solidFill>
            <a:schemeClr val="accent2"/>
          </a:solidFill>
          <a:ln w="9525" algn="ctr">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37938" name="Text Box 50"/>
          <p:cNvSpPr txBox="1">
            <a:spLocks noChangeArrowheads="1"/>
          </p:cNvSpPr>
          <p:nvPr/>
        </p:nvSpPr>
        <p:spPr bwMode="auto">
          <a:xfrm>
            <a:off x="1752600" y="3048001"/>
            <a:ext cx="1981200" cy="7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95000"/>
              </a:lnSpc>
              <a:spcBef>
                <a:spcPct val="0"/>
              </a:spcBef>
              <a:spcAft>
                <a:spcPct val="0"/>
              </a:spcAft>
              <a:buFontTx/>
              <a:buChar char="-"/>
            </a:pPr>
            <a:r>
              <a:rPr lang="en-US" altLang="en-US" sz="1400"/>
              <a:t>No credit for this</a:t>
            </a:r>
          </a:p>
          <a:p>
            <a:pPr eaLnBrk="1" fontAlgn="base" hangingPunct="1">
              <a:lnSpc>
                <a:spcPct val="95000"/>
              </a:lnSpc>
              <a:spcBef>
                <a:spcPct val="0"/>
              </a:spcBef>
              <a:spcAft>
                <a:spcPct val="0"/>
              </a:spcAft>
              <a:buFontTx/>
              <a:buChar char="-"/>
            </a:pPr>
            <a:r>
              <a:rPr lang="en-US" altLang="en-US" sz="1400"/>
              <a:t>Helps avoid mistakes</a:t>
            </a:r>
          </a:p>
        </p:txBody>
      </p:sp>
      <p:sp>
        <p:nvSpPr>
          <p:cNvPr id="37939" name="Text Box 51"/>
          <p:cNvSpPr txBox="1">
            <a:spLocks noChangeArrowheads="1"/>
          </p:cNvSpPr>
          <p:nvPr/>
        </p:nvSpPr>
        <p:spPr bwMode="auto">
          <a:xfrm>
            <a:off x="1752600" y="4572000"/>
            <a:ext cx="1981200" cy="11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95000"/>
              </a:lnSpc>
              <a:spcBef>
                <a:spcPct val="0"/>
              </a:spcBef>
              <a:spcAft>
                <a:spcPct val="0"/>
              </a:spcAft>
              <a:buFontTx/>
              <a:buChar char="-"/>
            </a:pPr>
            <a:r>
              <a:rPr lang="en-US" altLang="en-US" sz="1400"/>
              <a:t>Be sure of answer before you grid, to avoid erasure marks </a:t>
            </a:r>
          </a:p>
          <a:p>
            <a:pPr eaLnBrk="1" fontAlgn="base" hangingPunct="1">
              <a:lnSpc>
                <a:spcPct val="95000"/>
              </a:lnSpc>
              <a:spcBef>
                <a:spcPct val="0"/>
              </a:spcBef>
              <a:spcAft>
                <a:spcPct val="0"/>
              </a:spcAft>
              <a:buFontTx/>
              <a:buChar char="-"/>
            </a:pPr>
            <a:r>
              <a:rPr lang="en-US" altLang="en-US" sz="1400"/>
              <a:t>Fill in completely</a:t>
            </a:r>
          </a:p>
        </p:txBody>
      </p:sp>
      <p:grpSp>
        <p:nvGrpSpPr>
          <p:cNvPr id="4" name="Group 135"/>
          <p:cNvGrpSpPr>
            <a:grpSpLocks/>
          </p:cNvGrpSpPr>
          <p:nvPr/>
        </p:nvGrpSpPr>
        <p:grpSpPr bwMode="auto">
          <a:xfrm>
            <a:off x="5332414" y="2012950"/>
            <a:ext cx="5145087" cy="609600"/>
            <a:chOff x="2399" y="1268"/>
            <a:chExt cx="3241" cy="384"/>
          </a:xfrm>
        </p:grpSpPr>
        <p:sp>
          <p:nvSpPr>
            <p:cNvPr id="17493" name="Text Box 48"/>
            <p:cNvSpPr txBox="1">
              <a:spLocks noChangeArrowheads="1"/>
            </p:cNvSpPr>
            <p:nvPr/>
          </p:nvSpPr>
          <p:spPr bwMode="auto">
            <a:xfrm>
              <a:off x="2399" y="1302"/>
              <a:ext cx="19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95000"/>
                </a:lnSpc>
                <a:spcBef>
                  <a:spcPct val="0"/>
                </a:spcBef>
                <a:spcAft>
                  <a:spcPct val="0"/>
                </a:spcAft>
                <a:buFontTx/>
                <a:buChar char="-"/>
              </a:pPr>
              <a:r>
                <a:rPr lang="en-US" altLang="en-US" sz="1600"/>
                <a:t>Fraction or decimal?</a:t>
              </a:r>
            </a:p>
            <a:p>
              <a:pPr eaLnBrk="1" fontAlgn="base" hangingPunct="1">
                <a:lnSpc>
                  <a:spcPct val="95000"/>
                </a:lnSpc>
                <a:spcBef>
                  <a:spcPct val="0"/>
                </a:spcBef>
                <a:spcAft>
                  <a:spcPct val="0"/>
                </a:spcAft>
              </a:pPr>
              <a:r>
                <a:rPr lang="en-US" altLang="en-US" sz="1600"/>
                <a:t>	(either is ok)</a:t>
              </a:r>
            </a:p>
          </p:txBody>
        </p:sp>
        <p:sp>
          <p:nvSpPr>
            <p:cNvPr id="17494" name="Text Box 54"/>
            <p:cNvSpPr txBox="1">
              <a:spLocks noChangeArrowheads="1"/>
            </p:cNvSpPr>
            <p:nvPr/>
          </p:nvSpPr>
          <p:spPr bwMode="auto">
            <a:xfrm>
              <a:off x="4488" y="1306"/>
              <a:ext cx="8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pPr>
              <a:r>
                <a:rPr lang="en-US" altLang="en-US" sz="1600">
                  <a:solidFill>
                    <a:srgbClr val="CC0000"/>
                  </a:solidFill>
                </a:rPr>
                <a:t>7/12  or  .583</a:t>
              </a:r>
            </a:p>
          </p:txBody>
        </p:sp>
        <p:sp>
          <p:nvSpPr>
            <p:cNvPr id="17495" name="Oval 70"/>
            <p:cNvSpPr>
              <a:spLocks noChangeArrowheads="1"/>
            </p:cNvSpPr>
            <p:nvPr/>
          </p:nvSpPr>
          <p:spPr bwMode="auto">
            <a:xfrm>
              <a:off x="4456" y="1298"/>
              <a:ext cx="384" cy="224"/>
            </a:xfrm>
            <a:prstGeom prst="ellipse">
              <a:avLst/>
            </a:pr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96" name="Oval 71"/>
            <p:cNvSpPr>
              <a:spLocks noChangeArrowheads="1"/>
            </p:cNvSpPr>
            <p:nvPr/>
          </p:nvSpPr>
          <p:spPr bwMode="auto">
            <a:xfrm>
              <a:off x="5024" y="1298"/>
              <a:ext cx="384" cy="224"/>
            </a:xfrm>
            <a:prstGeom prst="ellipse">
              <a:avLst/>
            </a:pr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97" name="AutoShape 97"/>
            <p:cNvSpPr>
              <a:spLocks noChangeArrowheads="1"/>
            </p:cNvSpPr>
            <p:nvPr/>
          </p:nvSpPr>
          <p:spPr bwMode="auto">
            <a:xfrm>
              <a:off x="4224" y="1360"/>
              <a:ext cx="144" cy="96"/>
            </a:xfrm>
            <a:prstGeom prst="rightArrow">
              <a:avLst>
                <a:gd name="adj1" fmla="val 50000"/>
                <a:gd name="adj2" fmla="val 37500"/>
              </a:avLst>
            </a:prstGeom>
            <a:solidFill>
              <a:schemeClr val="accent2"/>
            </a:solidFill>
            <a:ln w="9525" algn="ctr">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98" name="Rectangle 106"/>
            <p:cNvSpPr>
              <a:spLocks noChangeArrowheads="1"/>
            </p:cNvSpPr>
            <p:nvPr/>
          </p:nvSpPr>
          <p:spPr bwMode="auto">
            <a:xfrm>
              <a:off x="4392" y="1268"/>
              <a:ext cx="1248" cy="288"/>
            </a:xfrm>
            <a:prstGeom prst="rect">
              <a:avLst/>
            </a:prstGeom>
            <a:noFill/>
            <a:ln w="19050" algn="ctr">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grpSp>
      <p:grpSp>
        <p:nvGrpSpPr>
          <p:cNvPr id="5" name="Group 128"/>
          <p:cNvGrpSpPr>
            <a:grpSpLocks/>
          </p:cNvGrpSpPr>
          <p:nvPr/>
        </p:nvGrpSpPr>
        <p:grpSpPr bwMode="auto">
          <a:xfrm>
            <a:off x="1690688" y="901700"/>
            <a:ext cx="3871912" cy="622300"/>
            <a:chOff x="105" y="568"/>
            <a:chExt cx="2439" cy="392"/>
          </a:xfrm>
        </p:grpSpPr>
        <p:grpSp>
          <p:nvGrpSpPr>
            <p:cNvPr id="17487" name="Group 34"/>
            <p:cNvGrpSpPr>
              <a:grpSpLocks/>
            </p:cNvGrpSpPr>
            <p:nvPr/>
          </p:nvGrpSpPr>
          <p:grpSpPr bwMode="auto">
            <a:xfrm>
              <a:off x="1069" y="624"/>
              <a:ext cx="1379" cy="331"/>
              <a:chOff x="1680" y="672"/>
              <a:chExt cx="1379" cy="331"/>
            </a:xfrm>
          </p:grpSpPr>
          <p:sp>
            <p:nvSpPr>
              <p:cNvPr id="17490" name="Text Box 27"/>
              <p:cNvSpPr txBox="1">
                <a:spLocks noChangeArrowheads="1"/>
              </p:cNvSpPr>
              <p:nvPr/>
            </p:nvSpPr>
            <p:spPr bwMode="auto">
              <a:xfrm>
                <a:off x="1680" y="768"/>
                <a:ext cx="13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85000"/>
                  </a:lnSpc>
                  <a:spcBef>
                    <a:spcPct val="0"/>
                  </a:spcBef>
                  <a:spcAft>
                    <a:spcPct val="0"/>
                  </a:spcAft>
                </a:pPr>
                <a:r>
                  <a:rPr lang="en-US" altLang="en-US" sz="1400" b="1">
                    <a:solidFill>
                      <a:srgbClr val="000000"/>
                    </a:solidFill>
                  </a:rPr>
                  <a:t>Answer =          or  </a:t>
                </a:r>
                <a:r>
                  <a:rPr lang="en-US" altLang="en-US" sz="1400">
                    <a:solidFill>
                      <a:srgbClr val="000000"/>
                    </a:solidFill>
                  </a:rPr>
                  <a:t>0.583</a:t>
                </a:r>
              </a:p>
            </p:txBody>
          </p:sp>
          <p:graphicFrame>
            <p:nvGraphicFramePr>
              <p:cNvPr id="17491" name="Object 31"/>
              <p:cNvGraphicFramePr>
                <a:graphicFrameLocks noChangeAspect="1"/>
              </p:cNvGraphicFramePr>
              <p:nvPr/>
            </p:nvGraphicFramePr>
            <p:xfrm>
              <a:off x="2304" y="672"/>
              <a:ext cx="171" cy="331"/>
            </p:xfrm>
            <a:graphic>
              <a:graphicData uri="http://schemas.openxmlformats.org/presentationml/2006/ole">
                <mc:AlternateContent xmlns:mc="http://schemas.openxmlformats.org/markup-compatibility/2006">
                  <mc:Choice xmlns:v="urn:schemas-microsoft-com:vml" Requires="v">
                    <p:oleObj spid="_x0000_s4112" name="Equation" r:id="rId5" imgW="203112" imgH="393529" progId="Equation.3">
                      <p:embed/>
                    </p:oleObj>
                  </mc:Choice>
                  <mc:Fallback>
                    <p:oleObj name="Equation" r:id="rId5" imgW="203112" imgH="393529" progId="Equation.3">
                      <p:embed/>
                      <p:pic>
                        <p:nvPicPr>
                          <p:cNvPr id="17491"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 y="672"/>
                            <a:ext cx="171" cy="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92" name="Line 33"/>
              <p:cNvSpPr>
                <a:spLocks noChangeShapeType="1"/>
              </p:cNvSpPr>
              <p:nvPr/>
            </p:nvSpPr>
            <p:spPr bwMode="auto">
              <a:xfrm>
                <a:off x="2928" y="78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grpSp>
        <p:sp>
          <p:nvSpPr>
            <p:cNvPr id="17488" name="Oval 53"/>
            <p:cNvSpPr>
              <a:spLocks noChangeArrowheads="1"/>
            </p:cNvSpPr>
            <p:nvPr/>
          </p:nvSpPr>
          <p:spPr bwMode="auto">
            <a:xfrm>
              <a:off x="960" y="568"/>
              <a:ext cx="1584" cy="392"/>
            </a:xfrm>
            <a:prstGeom prst="ellipse">
              <a:avLst/>
            </a:prstGeom>
            <a:noFill/>
            <a:ln w="19050"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89" name="Text Box 112"/>
            <p:cNvSpPr txBox="1">
              <a:spLocks noChangeArrowheads="1"/>
            </p:cNvSpPr>
            <p:nvPr/>
          </p:nvSpPr>
          <p:spPr bwMode="auto">
            <a:xfrm>
              <a:off x="105" y="648"/>
              <a:ext cx="8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85000"/>
                </a:lnSpc>
                <a:spcBef>
                  <a:spcPct val="0"/>
                </a:spcBef>
                <a:spcAft>
                  <a:spcPct val="0"/>
                </a:spcAft>
              </a:pPr>
              <a:r>
                <a:rPr lang="en-US" altLang="en-US" sz="1400" b="1"/>
                <a:t>After you get </a:t>
              </a:r>
            </a:p>
            <a:p>
              <a:pPr eaLnBrk="1" fontAlgn="base" hangingPunct="1">
                <a:lnSpc>
                  <a:spcPct val="85000"/>
                </a:lnSpc>
                <a:spcBef>
                  <a:spcPct val="0"/>
                </a:spcBef>
                <a:spcAft>
                  <a:spcPct val="0"/>
                </a:spcAft>
              </a:pPr>
              <a:r>
                <a:rPr lang="en-US" altLang="en-US" sz="1400" b="1"/>
                <a:t>the answer...</a:t>
              </a:r>
            </a:p>
          </p:txBody>
        </p:sp>
      </p:grpSp>
      <p:grpSp>
        <p:nvGrpSpPr>
          <p:cNvPr id="7" name="Group 129"/>
          <p:cNvGrpSpPr>
            <a:grpSpLocks/>
          </p:cNvGrpSpPr>
          <p:nvPr/>
        </p:nvGrpSpPr>
        <p:grpSpPr bwMode="auto">
          <a:xfrm>
            <a:off x="4802188" y="1598612"/>
            <a:ext cx="2589212" cy="476249"/>
            <a:chOff x="2065" y="1007"/>
            <a:chExt cx="1631" cy="300"/>
          </a:xfrm>
        </p:grpSpPr>
        <p:sp>
          <p:nvSpPr>
            <p:cNvPr id="17483" name="Text Box 46"/>
            <p:cNvSpPr txBox="1">
              <a:spLocks noChangeArrowheads="1"/>
            </p:cNvSpPr>
            <p:nvPr/>
          </p:nvSpPr>
          <p:spPr bwMode="auto">
            <a:xfrm>
              <a:off x="2304" y="1018"/>
              <a:ext cx="139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85000"/>
                </a:lnSpc>
                <a:spcBef>
                  <a:spcPct val="0"/>
                </a:spcBef>
                <a:spcAft>
                  <a:spcPct val="0"/>
                </a:spcAft>
              </a:pPr>
              <a:r>
                <a:rPr lang="en-US" altLang="en-US" sz="1400" b="1"/>
                <a:t>Determine how you will </a:t>
              </a:r>
            </a:p>
            <a:p>
              <a:pPr eaLnBrk="1" fontAlgn="base" hangingPunct="1">
                <a:lnSpc>
                  <a:spcPct val="85000"/>
                </a:lnSpc>
                <a:spcBef>
                  <a:spcPct val="0"/>
                </a:spcBef>
                <a:spcAft>
                  <a:spcPct val="0"/>
                </a:spcAft>
              </a:pPr>
              <a:r>
                <a:rPr lang="en-US" altLang="en-US" sz="1400" b="1"/>
                <a:t>write your answer</a:t>
              </a:r>
            </a:p>
          </p:txBody>
        </p:sp>
        <p:grpSp>
          <p:nvGrpSpPr>
            <p:cNvPr id="17484" name="Group 119"/>
            <p:cNvGrpSpPr>
              <a:grpSpLocks/>
            </p:cNvGrpSpPr>
            <p:nvPr/>
          </p:nvGrpSpPr>
          <p:grpSpPr bwMode="auto">
            <a:xfrm>
              <a:off x="2065" y="1007"/>
              <a:ext cx="276" cy="276"/>
              <a:chOff x="139" y="1161"/>
              <a:chExt cx="276" cy="276"/>
            </a:xfrm>
          </p:grpSpPr>
          <p:sp>
            <p:nvSpPr>
              <p:cNvPr id="17485" name="Text Box 120"/>
              <p:cNvSpPr txBox="1">
                <a:spLocks noChangeArrowheads="1"/>
              </p:cNvSpPr>
              <p:nvPr/>
            </p:nvSpPr>
            <p:spPr bwMode="auto">
              <a:xfrm>
                <a:off x="166" y="1167"/>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Aft>
                    <a:spcPct val="0"/>
                  </a:spcAft>
                </a:pPr>
                <a:r>
                  <a:rPr lang="en-US" altLang="en-US" b="1"/>
                  <a:t>1</a:t>
                </a:r>
              </a:p>
            </p:txBody>
          </p:sp>
          <p:sp>
            <p:nvSpPr>
              <p:cNvPr id="17486" name="Oval 121"/>
              <p:cNvSpPr>
                <a:spLocks noChangeArrowheads="1"/>
              </p:cNvSpPr>
              <p:nvPr/>
            </p:nvSpPr>
            <p:spPr bwMode="auto">
              <a:xfrm>
                <a:off x="139" y="1161"/>
                <a:ext cx="276" cy="276"/>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grpSp>
      </p:grpSp>
      <p:grpSp>
        <p:nvGrpSpPr>
          <p:cNvPr id="9" name="Group 143"/>
          <p:cNvGrpSpPr>
            <a:grpSpLocks/>
          </p:cNvGrpSpPr>
          <p:nvPr/>
        </p:nvGrpSpPr>
        <p:grpSpPr bwMode="auto">
          <a:xfrm>
            <a:off x="1549400" y="2587628"/>
            <a:ext cx="1677988" cy="538163"/>
            <a:chOff x="16" y="1630"/>
            <a:chExt cx="1057" cy="339"/>
          </a:xfrm>
        </p:grpSpPr>
        <p:sp>
          <p:nvSpPr>
            <p:cNvPr id="17479" name="Text Box 22"/>
            <p:cNvSpPr txBox="1">
              <a:spLocks noChangeArrowheads="1"/>
            </p:cNvSpPr>
            <p:nvPr/>
          </p:nvSpPr>
          <p:spPr bwMode="auto">
            <a:xfrm>
              <a:off x="256" y="1680"/>
              <a:ext cx="81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85000"/>
                </a:lnSpc>
                <a:spcBef>
                  <a:spcPct val="0"/>
                </a:spcBef>
                <a:spcAft>
                  <a:spcPct val="0"/>
                </a:spcAft>
              </a:pPr>
              <a:r>
                <a:rPr lang="en-US" altLang="en-US" sz="1400" b="1"/>
                <a:t>Write answer</a:t>
              </a:r>
            </a:p>
            <a:p>
              <a:pPr eaLnBrk="1" fontAlgn="base" hangingPunct="1">
                <a:lnSpc>
                  <a:spcPct val="85000"/>
                </a:lnSpc>
                <a:spcBef>
                  <a:spcPct val="0"/>
                </a:spcBef>
                <a:spcAft>
                  <a:spcPct val="0"/>
                </a:spcAft>
              </a:pPr>
              <a:r>
                <a:rPr lang="en-US" altLang="en-US" sz="1400" b="1"/>
                <a:t>In this box</a:t>
              </a:r>
            </a:p>
          </p:txBody>
        </p:sp>
        <p:grpSp>
          <p:nvGrpSpPr>
            <p:cNvPr id="17480" name="Group 122"/>
            <p:cNvGrpSpPr>
              <a:grpSpLocks/>
            </p:cNvGrpSpPr>
            <p:nvPr/>
          </p:nvGrpSpPr>
          <p:grpSpPr bwMode="auto">
            <a:xfrm>
              <a:off x="16" y="1630"/>
              <a:ext cx="276" cy="276"/>
              <a:chOff x="139" y="1161"/>
              <a:chExt cx="276" cy="276"/>
            </a:xfrm>
          </p:grpSpPr>
          <p:sp>
            <p:nvSpPr>
              <p:cNvPr id="17481" name="Text Box 123"/>
              <p:cNvSpPr txBox="1">
                <a:spLocks noChangeArrowheads="1"/>
              </p:cNvSpPr>
              <p:nvPr/>
            </p:nvSpPr>
            <p:spPr bwMode="auto">
              <a:xfrm>
                <a:off x="166" y="1167"/>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Aft>
                    <a:spcPct val="0"/>
                  </a:spcAft>
                </a:pPr>
                <a:r>
                  <a:rPr lang="en-US" altLang="en-US" b="1"/>
                  <a:t>2</a:t>
                </a:r>
              </a:p>
            </p:txBody>
          </p:sp>
          <p:sp>
            <p:nvSpPr>
              <p:cNvPr id="17482" name="Oval 124"/>
              <p:cNvSpPr>
                <a:spLocks noChangeArrowheads="1"/>
              </p:cNvSpPr>
              <p:nvPr/>
            </p:nvSpPr>
            <p:spPr bwMode="auto">
              <a:xfrm>
                <a:off x="139" y="1161"/>
                <a:ext cx="276" cy="276"/>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grpSp>
      </p:grpSp>
      <p:grpSp>
        <p:nvGrpSpPr>
          <p:cNvPr id="11" name="Group 145"/>
          <p:cNvGrpSpPr>
            <a:grpSpLocks/>
          </p:cNvGrpSpPr>
          <p:nvPr/>
        </p:nvGrpSpPr>
        <p:grpSpPr bwMode="auto">
          <a:xfrm>
            <a:off x="1549400" y="4111630"/>
            <a:ext cx="2108200" cy="461963"/>
            <a:chOff x="16" y="2590"/>
            <a:chExt cx="1328" cy="291"/>
          </a:xfrm>
        </p:grpSpPr>
        <p:sp>
          <p:nvSpPr>
            <p:cNvPr id="17473" name="AutoShape 52"/>
            <p:cNvSpPr>
              <a:spLocks noChangeArrowheads="1"/>
            </p:cNvSpPr>
            <p:nvPr/>
          </p:nvSpPr>
          <p:spPr bwMode="auto">
            <a:xfrm>
              <a:off x="1104" y="2592"/>
              <a:ext cx="240" cy="240"/>
            </a:xfrm>
            <a:prstGeom prst="rightArrow">
              <a:avLst>
                <a:gd name="adj1" fmla="val 50000"/>
                <a:gd name="adj2" fmla="val 25000"/>
              </a:avLst>
            </a:prstGeom>
            <a:solidFill>
              <a:schemeClr val="accent2"/>
            </a:solidFill>
            <a:ln w="9525" algn="ctr">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grpSp>
          <p:nvGrpSpPr>
            <p:cNvPr id="17474" name="Group 144"/>
            <p:cNvGrpSpPr>
              <a:grpSpLocks/>
            </p:cNvGrpSpPr>
            <p:nvPr/>
          </p:nvGrpSpPr>
          <p:grpSpPr bwMode="auto">
            <a:xfrm>
              <a:off x="16" y="2590"/>
              <a:ext cx="720" cy="291"/>
              <a:chOff x="16" y="2590"/>
              <a:chExt cx="720" cy="291"/>
            </a:xfrm>
          </p:grpSpPr>
          <p:sp>
            <p:nvSpPr>
              <p:cNvPr id="17475" name="Text Box 36"/>
              <p:cNvSpPr txBox="1">
                <a:spLocks noChangeArrowheads="1"/>
              </p:cNvSpPr>
              <p:nvPr/>
            </p:nvSpPr>
            <p:spPr bwMode="auto">
              <a:xfrm>
                <a:off x="256" y="2592"/>
                <a:ext cx="4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85000"/>
                  </a:lnSpc>
                  <a:spcBef>
                    <a:spcPct val="0"/>
                  </a:spcBef>
                  <a:spcAft>
                    <a:spcPct val="0"/>
                  </a:spcAft>
                </a:pPr>
                <a:r>
                  <a:rPr lang="en-US" altLang="en-US" sz="1400" b="1"/>
                  <a:t>Grid in</a:t>
                </a:r>
              </a:p>
              <a:p>
                <a:pPr eaLnBrk="1" fontAlgn="base" hangingPunct="1">
                  <a:lnSpc>
                    <a:spcPct val="85000"/>
                  </a:lnSpc>
                  <a:spcBef>
                    <a:spcPct val="0"/>
                  </a:spcBef>
                  <a:spcAft>
                    <a:spcPct val="0"/>
                  </a:spcAft>
                </a:pPr>
                <a:r>
                  <a:rPr lang="en-US" altLang="en-US" sz="1400" b="1"/>
                  <a:t>Result</a:t>
                </a:r>
              </a:p>
            </p:txBody>
          </p:sp>
          <p:grpSp>
            <p:nvGrpSpPr>
              <p:cNvPr id="17476" name="Group 125"/>
              <p:cNvGrpSpPr>
                <a:grpSpLocks/>
              </p:cNvGrpSpPr>
              <p:nvPr/>
            </p:nvGrpSpPr>
            <p:grpSpPr bwMode="auto">
              <a:xfrm>
                <a:off x="16" y="2590"/>
                <a:ext cx="276" cy="276"/>
                <a:chOff x="139" y="1161"/>
                <a:chExt cx="276" cy="276"/>
              </a:xfrm>
            </p:grpSpPr>
            <p:sp>
              <p:nvSpPr>
                <p:cNvPr id="17477" name="Text Box 126"/>
                <p:cNvSpPr txBox="1">
                  <a:spLocks noChangeArrowheads="1"/>
                </p:cNvSpPr>
                <p:nvPr/>
              </p:nvSpPr>
              <p:spPr bwMode="auto">
                <a:xfrm>
                  <a:off x="166" y="1167"/>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Aft>
                      <a:spcPct val="0"/>
                    </a:spcAft>
                  </a:pPr>
                  <a:r>
                    <a:rPr lang="en-US" altLang="en-US" b="1"/>
                    <a:t>3</a:t>
                  </a:r>
                </a:p>
              </p:txBody>
            </p:sp>
            <p:sp>
              <p:nvSpPr>
                <p:cNvPr id="17478" name="Oval 127"/>
                <p:cNvSpPr>
                  <a:spLocks noChangeArrowheads="1"/>
                </p:cNvSpPr>
                <p:nvPr/>
              </p:nvSpPr>
              <p:spPr bwMode="auto">
                <a:xfrm>
                  <a:off x="139" y="1161"/>
                  <a:ext cx="276" cy="276"/>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grpSp>
        </p:grpSp>
      </p:grpSp>
      <p:grpSp>
        <p:nvGrpSpPr>
          <p:cNvPr id="14" name="Group 136"/>
          <p:cNvGrpSpPr>
            <a:grpSpLocks/>
          </p:cNvGrpSpPr>
          <p:nvPr/>
        </p:nvGrpSpPr>
        <p:grpSpPr bwMode="auto">
          <a:xfrm>
            <a:off x="5324476" y="2470150"/>
            <a:ext cx="5153025" cy="1079500"/>
            <a:chOff x="2394" y="1556"/>
            <a:chExt cx="3246" cy="680"/>
          </a:xfrm>
        </p:grpSpPr>
        <p:sp>
          <p:nvSpPr>
            <p:cNvPr id="17463" name="Text Box 55"/>
            <p:cNvSpPr txBox="1">
              <a:spLocks noChangeArrowheads="1"/>
            </p:cNvSpPr>
            <p:nvPr/>
          </p:nvSpPr>
          <p:spPr bwMode="auto">
            <a:xfrm>
              <a:off x="4448" y="1642"/>
              <a:ext cx="507"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pPr>
              <a:r>
                <a:rPr lang="en-US" altLang="en-US" sz="1600">
                  <a:solidFill>
                    <a:srgbClr val="CC0000"/>
                  </a:solidFill>
                </a:rPr>
                <a:t> -2.5</a:t>
              </a:r>
            </a:p>
            <a:p>
              <a:pPr eaLnBrk="1" fontAlgn="base" hangingPunct="1">
                <a:spcAft>
                  <a:spcPct val="0"/>
                </a:spcAft>
              </a:pPr>
              <a:endParaRPr lang="en-US" altLang="en-US" sz="700">
                <a:solidFill>
                  <a:srgbClr val="CC0000"/>
                </a:solidFill>
              </a:endParaRPr>
            </a:p>
            <a:p>
              <a:pPr eaLnBrk="1" fontAlgn="base" hangingPunct="1">
                <a:spcAft>
                  <a:spcPct val="0"/>
                </a:spcAft>
              </a:pPr>
              <a:r>
                <a:rPr lang="en-US" altLang="en-US" sz="1600">
                  <a:solidFill>
                    <a:srgbClr val="CC0000"/>
                  </a:solidFill>
                </a:rPr>
                <a:t>12,260</a:t>
              </a:r>
            </a:p>
          </p:txBody>
        </p:sp>
        <p:grpSp>
          <p:nvGrpSpPr>
            <p:cNvPr id="17464" name="Group 74"/>
            <p:cNvGrpSpPr>
              <a:grpSpLocks/>
            </p:cNvGrpSpPr>
            <p:nvPr/>
          </p:nvGrpSpPr>
          <p:grpSpPr bwMode="auto">
            <a:xfrm>
              <a:off x="4480" y="1634"/>
              <a:ext cx="384" cy="224"/>
              <a:chOff x="4480" y="1392"/>
              <a:chExt cx="384" cy="224"/>
            </a:xfrm>
          </p:grpSpPr>
          <p:sp>
            <p:nvSpPr>
              <p:cNvPr id="17471" name="Oval 72"/>
              <p:cNvSpPr>
                <a:spLocks noChangeArrowheads="1"/>
              </p:cNvSpPr>
              <p:nvPr/>
            </p:nvSpPr>
            <p:spPr bwMode="auto">
              <a:xfrm>
                <a:off x="4480" y="1392"/>
                <a:ext cx="384" cy="224"/>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72" name="Line 73"/>
              <p:cNvSpPr>
                <a:spLocks noChangeShapeType="1"/>
              </p:cNvSpPr>
              <p:nvPr/>
            </p:nvSpPr>
            <p:spPr bwMode="auto">
              <a:xfrm flipH="1">
                <a:off x="4568" y="1408"/>
                <a:ext cx="192" cy="19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grpSp>
        <p:grpSp>
          <p:nvGrpSpPr>
            <p:cNvPr id="17465" name="Group 75"/>
            <p:cNvGrpSpPr>
              <a:grpSpLocks/>
            </p:cNvGrpSpPr>
            <p:nvPr/>
          </p:nvGrpSpPr>
          <p:grpSpPr bwMode="auto">
            <a:xfrm>
              <a:off x="4456" y="1898"/>
              <a:ext cx="472" cy="224"/>
              <a:chOff x="4480" y="1392"/>
              <a:chExt cx="384" cy="224"/>
            </a:xfrm>
          </p:grpSpPr>
          <p:sp>
            <p:nvSpPr>
              <p:cNvPr id="17469" name="Oval 76"/>
              <p:cNvSpPr>
                <a:spLocks noChangeArrowheads="1"/>
              </p:cNvSpPr>
              <p:nvPr/>
            </p:nvSpPr>
            <p:spPr bwMode="auto">
              <a:xfrm>
                <a:off x="4480" y="1392"/>
                <a:ext cx="384" cy="224"/>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70" name="Line 77"/>
              <p:cNvSpPr>
                <a:spLocks noChangeShapeType="1"/>
              </p:cNvSpPr>
              <p:nvPr/>
            </p:nvSpPr>
            <p:spPr bwMode="auto">
              <a:xfrm flipH="1">
                <a:off x="4568" y="1408"/>
                <a:ext cx="192" cy="19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grpSp>
        <p:sp>
          <p:nvSpPr>
            <p:cNvPr id="17466" name="AutoShape 99"/>
            <p:cNvSpPr>
              <a:spLocks noChangeArrowheads="1"/>
            </p:cNvSpPr>
            <p:nvPr/>
          </p:nvSpPr>
          <p:spPr bwMode="auto">
            <a:xfrm>
              <a:off x="4224" y="1824"/>
              <a:ext cx="144" cy="96"/>
            </a:xfrm>
            <a:prstGeom prst="rightArrow">
              <a:avLst>
                <a:gd name="adj1" fmla="val 50000"/>
                <a:gd name="adj2" fmla="val 37500"/>
              </a:avLst>
            </a:prstGeom>
            <a:solidFill>
              <a:schemeClr val="accent2"/>
            </a:solidFill>
            <a:ln w="9525" algn="ctr">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67" name="Rectangle 108"/>
            <p:cNvSpPr>
              <a:spLocks noChangeArrowheads="1"/>
            </p:cNvSpPr>
            <p:nvPr/>
          </p:nvSpPr>
          <p:spPr bwMode="auto">
            <a:xfrm>
              <a:off x="4392" y="1556"/>
              <a:ext cx="1248" cy="636"/>
            </a:xfrm>
            <a:prstGeom prst="rect">
              <a:avLst/>
            </a:prstGeom>
            <a:noFill/>
            <a:ln w="19050" algn="ctr">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68" name="Text Box 130"/>
            <p:cNvSpPr txBox="1">
              <a:spLocks noChangeArrowheads="1"/>
            </p:cNvSpPr>
            <p:nvPr/>
          </p:nvSpPr>
          <p:spPr bwMode="auto">
            <a:xfrm>
              <a:off x="2394" y="1594"/>
              <a:ext cx="1921"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95000"/>
                </a:lnSpc>
                <a:spcBef>
                  <a:spcPct val="0"/>
                </a:spcBef>
                <a:spcAft>
                  <a:spcPct val="0"/>
                </a:spcAft>
                <a:buFontTx/>
                <a:buChar char="-"/>
              </a:pPr>
              <a:r>
                <a:rPr lang="en-US" altLang="en-US" sz="1600"/>
                <a:t>Check to see that your answer will fit in the box.  </a:t>
              </a:r>
            </a:p>
            <a:p>
              <a:pPr eaLnBrk="1" fontAlgn="base" hangingPunct="1">
                <a:lnSpc>
                  <a:spcPct val="95000"/>
                </a:lnSpc>
                <a:spcBef>
                  <a:spcPct val="0"/>
                </a:spcBef>
                <a:spcAft>
                  <a:spcPct val="0"/>
                </a:spcAft>
              </a:pPr>
              <a:r>
                <a:rPr lang="en-US" altLang="en-US" sz="1600"/>
                <a:t>	If negative or &gt; 9999...</a:t>
              </a:r>
            </a:p>
            <a:p>
              <a:pPr eaLnBrk="1" fontAlgn="base" hangingPunct="1">
                <a:lnSpc>
                  <a:spcPct val="95000"/>
                </a:lnSpc>
                <a:spcBef>
                  <a:spcPct val="0"/>
                </a:spcBef>
                <a:spcAft>
                  <a:spcPct val="0"/>
                </a:spcAft>
              </a:pPr>
              <a:r>
                <a:rPr lang="en-US" altLang="en-US" sz="1600"/>
                <a:t>	... its wrong.</a:t>
              </a:r>
            </a:p>
          </p:txBody>
        </p:sp>
      </p:grpSp>
      <p:grpSp>
        <p:nvGrpSpPr>
          <p:cNvPr id="17" name="Group 140"/>
          <p:cNvGrpSpPr>
            <a:grpSpLocks/>
          </p:cNvGrpSpPr>
          <p:nvPr/>
        </p:nvGrpSpPr>
        <p:grpSpPr bwMode="auto">
          <a:xfrm>
            <a:off x="5324476" y="5080000"/>
            <a:ext cx="5153025" cy="1028700"/>
            <a:chOff x="2394" y="3200"/>
            <a:chExt cx="3246" cy="648"/>
          </a:xfrm>
        </p:grpSpPr>
        <p:sp>
          <p:nvSpPr>
            <p:cNvPr id="17458" name="Rectangle 111"/>
            <p:cNvSpPr>
              <a:spLocks noChangeArrowheads="1"/>
            </p:cNvSpPr>
            <p:nvPr/>
          </p:nvSpPr>
          <p:spPr bwMode="auto">
            <a:xfrm>
              <a:off x="4392" y="3299"/>
              <a:ext cx="1248" cy="364"/>
            </a:xfrm>
            <a:prstGeom prst="rect">
              <a:avLst/>
            </a:prstGeom>
            <a:noFill/>
            <a:ln w="19050" algn="ctr">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grpSp>
          <p:nvGrpSpPr>
            <p:cNvPr id="17459" name="Group 113"/>
            <p:cNvGrpSpPr>
              <a:grpSpLocks/>
            </p:cNvGrpSpPr>
            <p:nvPr/>
          </p:nvGrpSpPr>
          <p:grpSpPr bwMode="auto">
            <a:xfrm>
              <a:off x="4480" y="3362"/>
              <a:ext cx="384" cy="224"/>
              <a:chOff x="4480" y="1392"/>
              <a:chExt cx="384" cy="224"/>
            </a:xfrm>
          </p:grpSpPr>
          <p:sp>
            <p:nvSpPr>
              <p:cNvPr id="17461" name="Oval 114"/>
              <p:cNvSpPr>
                <a:spLocks noChangeArrowheads="1"/>
              </p:cNvSpPr>
              <p:nvPr/>
            </p:nvSpPr>
            <p:spPr bwMode="auto">
              <a:xfrm>
                <a:off x="4480" y="1392"/>
                <a:ext cx="384" cy="224"/>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62" name="Line 115"/>
              <p:cNvSpPr>
                <a:spLocks noChangeShapeType="1"/>
              </p:cNvSpPr>
              <p:nvPr/>
            </p:nvSpPr>
            <p:spPr bwMode="auto">
              <a:xfrm flipH="1">
                <a:off x="4568" y="1408"/>
                <a:ext cx="192" cy="19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grpSp>
        <p:sp>
          <p:nvSpPr>
            <p:cNvPr id="17460" name="Text Box 131"/>
            <p:cNvSpPr txBox="1">
              <a:spLocks noChangeArrowheads="1"/>
            </p:cNvSpPr>
            <p:nvPr/>
          </p:nvSpPr>
          <p:spPr bwMode="auto">
            <a:xfrm>
              <a:off x="2394" y="3200"/>
              <a:ext cx="1921"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95000"/>
                </a:lnSpc>
                <a:spcBef>
                  <a:spcPct val="0"/>
                </a:spcBef>
                <a:spcAft>
                  <a:spcPct val="0"/>
                </a:spcAft>
                <a:buFontTx/>
                <a:buChar char="-"/>
              </a:pPr>
              <a:r>
                <a:rPr lang="en-US" altLang="en-US" sz="1600"/>
                <a:t>Don’t leave a grid question blank.  Remember no points are taken off for wrong answers. </a:t>
              </a:r>
            </a:p>
          </p:txBody>
        </p:sp>
      </p:grpSp>
      <p:grpSp>
        <p:nvGrpSpPr>
          <p:cNvPr id="19" name="Group 137"/>
          <p:cNvGrpSpPr>
            <a:grpSpLocks/>
          </p:cNvGrpSpPr>
          <p:nvPr/>
        </p:nvGrpSpPr>
        <p:grpSpPr bwMode="auto">
          <a:xfrm>
            <a:off x="5324476" y="3457576"/>
            <a:ext cx="5153025" cy="555625"/>
            <a:chOff x="2394" y="2178"/>
            <a:chExt cx="3246" cy="350"/>
          </a:xfrm>
        </p:grpSpPr>
        <p:sp>
          <p:nvSpPr>
            <p:cNvPr id="17450" name="Text Box 57"/>
            <p:cNvSpPr txBox="1">
              <a:spLocks noChangeArrowheads="1"/>
            </p:cNvSpPr>
            <p:nvPr/>
          </p:nvSpPr>
          <p:spPr bwMode="auto">
            <a:xfrm>
              <a:off x="4464" y="2226"/>
              <a:ext cx="93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pPr>
              <a:r>
                <a:rPr lang="en-US" altLang="en-US" sz="1600">
                  <a:solidFill>
                    <a:srgbClr val="CC0000"/>
                  </a:solidFill>
                </a:rPr>
                <a:t>.666   </a:t>
              </a:r>
              <a:r>
                <a:rPr lang="en-US" altLang="en-US" sz="1600" u="sng">
                  <a:solidFill>
                    <a:srgbClr val="CC0000"/>
                  </a:solidFill>
                </a:rPr>
                <a:t>not </a:t>
              </a:r>
              <a:r>
                <a:rPr lang="en-US" altLang="en-US" sz="1600">
                  <a:solidFill>
                    <a:srgbClr val="CC0000"/>
                  </a:solidFill>
                </a:rPr>
                <a:t>  .67</a:t>
              </a:r>
            </a:p>
          </p:txBody>
        </p:sp>
        <p:sp>
          <p:nvSpPr>
            <p:cNvPr id="17451" name="Oval 79"/>
            <p:cNvSpPr>
              <a:spLocks noChangeArrowheads="1"/>
            </p:cNvSpPr>
            <p:nvPr/>
          </p:nvSpPr>
          <p:spPr bwMode="auto">
            <a:xfrm>
              <a:off x="4464" y="2234"/>
              <a:ext cx="384" cy="224"/>
            </a:xfrm>
            <a:prstGeom prst="ellipse">
              <a:avLst/>
            </a:pr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grpSp>
          <p:nvGrpSpPr>
            <p:cNvPr id="17452" name="Group 80"/>
            <p:cNvGrpSpPr>
              <a:grpSpLocks/>
            </p:cNvGrpSpPr>
            <p:nvPr/>
          </p:nvGrpSpPr>
          <p:grpSpPr bwMode="auto">
            <a:xfrm>
              <a:off x="5088" y="2218"/>
              <a:ext cx="384" cy="224"/>
              <a:chOff x="4480" y="1392"/>
              <a:chExt cx="384" cy="224"/>
            </a:xfrm>
          </p:grpSpPr>
          <p:sp>
            <p:nvSpPr>
              <p:cNvPr id="17456" name="Oval 81"/>
              <p:cNvSpPr>
                <a:spLocks noChangeArrowheads="1"/>
              </p:cNvSpPr>
              <p:nvPr/>
            </p:nvSpPr>
            <p:spPr bwMode="auto">
              <a:xfrm>
                <a:off x="4480" y="1392"/>
                <a:ext cx="384" cy="224"/>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57" name="Line 82"/>
              <p:cNvSpPr>
                <a:spLocks noChangeShapeType="1"/>
              </p:cNvSpPr>
              <p:nvPr/>
            </p:nvSpPr>
            <p:spPr bwMode="auto">
              <a:xfrm flipH="1">
                <a:off x="4568" y="1408"/>
                <a:ext cx="192" cy="19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grpSp>
        <p:sp>
          <p:nvSpPr>
            <p:cNvPr id="17453" name="AutoShape 98"/>
            <p:cNvSpPr>
              <a:spLocks noChangeArrowheads="1"/>
            </p:cNvSpPr>
            <p:nvPr/>
          </p:nvSpPr>
          <p:spPr bwMode="auto">
            <a:xfrm>
              <a:off x="4224" y="2288"/>
              <a:ext cx="144" cy="96"/>
            </a:xfrm>
            <a:prstGeom prst="rightArrow">
              <a:avLst>
                <a:gd name="adj1" fmla="val 50000"/>
                <a:gd name="adj2" fmla="val 37500"/>
              </a:avLst>
            </a:prstGeom>
            <a:solidFill>
              <a:schemeClr val="accent2"/>
            </a:solidFill>
            <a:ln w="9525" algn="ctr">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54" name="Rectangle 107"/>
            <p:cNvSpPr>
              <a:spLocks noChangeArrowheads="1"/>
            </p:cNvSpPr>
            <p:nvPr/>
          </p:nvSpPr>
          <p:spPr bwMode="auto">
            <a:xfrm>
              <a:off x="4392" y="2192"/>
              <a:ext cx="1248" cy="288"/>
            </a:xfrm>
            <a:prstGeom prst="rect">
              <a:avLst/>
            </a:prstGeom>
            <a:noFill/>
            <a:ln w="19050" algn="ctr">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55" name="Text Box 132"/>
            <p:cNvSpPr txBox="1">
              <a:spLocks noChangeArrowheads="1"/>
            </p:cNvSpPr>
            <p:nvPr/>
          </p:nvSpPr>
          <p:spPr bwMode="auto">
            <a:xfrm>
              <a:off x="2394" y="2178"/>
              <a:ext cx="19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95000"/>
                </a:lnSpc>
                <a:spcBef>
                  <a:spcPct val="0"/>
                </a:spcBef>
                <a:spcAft>
                  <a:spcPct val="0"/>
                </a:spcAft>
                <a:buFontTx/>
                <a:buChar char="-"/>
              </a:pPr>
              <a:r>
                <a:rPr lang="en-US" altLang="en-US" sz="1600"/>
                <a:t>Decimals can be truncated but use entire box</a:t>
              </a:r>
            </a:p>
          </p:txBody>
        </p:sp>
      </p:grpSp>
      <p:grpSp>
        <p:nvGrpSpPr>
          <p:cNvPr id="21" name="Group 138"/>
          <p:cNvGrpSpPr>
            <a:grpSpLocks/>
          </p:cNvGrpSpPr>
          <p:nvPr/>
        </p:nvGrpSpPr>
        <p:grpSpPr bwMode="auto">
          <a:xfrm>
            <a:off x="5324476" y="3922714"/>
            <a:ext cx="5153025" cy="820737"/>
            <a:chOff x="2394" y="2471"/>
            <a:chExt cx="3246" cy="517"/>
          </a:xfrm>
        </p:grpSpPr>
        <p:sp>
          <p:nvSpPr>
            <p:cNvPr id="17438" name="Text Box 58"/>
            <p:cNvSpPr txBox="1">
              <a:spLocks noChangeArrowheads="1"/>
            </p:cNvSpPr>
            <p:nvPr/>
          </p:nvSpPr>
          <p:spPr bwMode="auto">
            <a:xfrm>
              <a:off x="4464" y="2522"/>
              <a:ext cx="1152"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pPr>
              <a:r>
                <a:rPr lang="en-US" altLang="en-US" sz="1600">
                  <a:solidFill>
                    <a:srgbClr val="CC0000"/>
                  </a:solidFill>
                </a:rPr>
                <a:t> 8/16 </a:t>
              </a:r>
            </a:p>
            <a:p>
              <a:pPr eaLnBrk="1" fontAlgn="base" hangingPunct="1">
                <a:spcAft>
                  <a:spcPct val="0"/>
                </a:spcAft>
              </a:pPr>
              <a:r>
                <a:rPr lang="en-US" altLang="en-US" sz="1600">
                  <a:solidFill>
                    <a:srgbClr val="CC0000"/>
                  </a:solidFill>
                </a:rPr>
                <a:t>12/16     3/4     .75</a:t>
              </a:r>
            </a:p>
          </p:txBody>
        </p:sp>
        <p:sp>
          <p:nvSpPr>
            <p:cNvPr id="17439" name="Oval 83"/>
            <p:cNvSpPr>
              <a:spLocks noChangeArrowheads="1"/>
            </p:cNvSpPr>
            <p:nvPr/>
          </p:nvSpPr>
          <p:spPr bwMode="auto">
            <a:xfrm>
              <a:off x="4472" y="2498"/>
              <a:ext cx="384" cy="224"/>
            </a:xfrm>
            <a:prstGeom prst="ellipse">
              <a:avLst/>
            </a:pr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grpSp>
          <p:nvGrpSpPr>
            <p:cNvPr id="17440" name="Group 84"/>
            <p:cNvGrpSpPr>
              <a:grpSpLocks/>
            </p:cNvGrpSpPr>
            <p:nvPr/>
          </p:nvGrpSpPr>
          <p:grpSpPr bwMode="auto">
            <a:xfrm>
              <a:off x="4464" y="2730"/>
              <a:ext cx="432" cy="224"/>
              <a:chOff x="4480" y="1392"/>
              <a:chExt cx="384" cy="224"/>
            </a:xfrm>
          </p:grpSpPr>
          <p:sp>
            <p:nvSpPr>
              <p:cNvPr id="17448" name="Oval 85"/>
              <p:cNvSpPr>
                <a:spLocks noChangeArrowheads="1"/>
              </p:cNvSpPr>
              <p:nvPr/>
            </p:nvSpPr>
            <p:spPr bwMode="auto">
              <a:xfrm>
                <a:off x="4480" y="1392"/>
                <a:ext cx="384" cy="224"/>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49" name="Line 86"/>
              <p:cNvSpPr>
                <a:spLocks noChangeShapeType="1"/>
              </p:cNvSpPr>
              <p:nvPr/>
            </p:nvSpPr>
            <p:spPr bwMode="auto">
              <a:xfrm flipH="1">
                <a:off x="4568" y="1408"/>
                <a:ext cx="192" cy="19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grpSp>
        <p:sp>
          <p:nvSpPr>
            <p:cNvPr id="17441" name="Line 87"/>
            <p:cNvSpPr>
              <a:spLocks noChangeShapeType="1"/>
            </p:cNvSpPr>
            <p:nvPr/>
          </p:nvSpPr>
          <p:spPr bwMode="auto">
            <a:xfrm>
              <a:off x="4872" y="283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7442" name="Oval 88"/>
            <p:cNvSpPr>
              <a:spLocks noChangeArrowheads="1"/>
            </p:cNvSpPr>
            <p:nvPr/>
          </p:nvSpPr>
          <p:spPr bwMode="auto">
            <a:xfrm>
              <a:off x="5008" y="2714"/>
              <a:ext cx="240" cy="224"/>
            </a:xfrm>
            <a:prstGeom prst="ellipse">
              <a:avLst/>
            </a:pr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43" name="Oval 89"/>
            <p:cNvSpPr>
              <a:spLocks noChangeArrowheads="1"/>
            </p:cNvSpPr>
            <p:nvPr/>
          </p:nvSpPr>
          <p:spPr bwMode="auto">
            <a:xfrm>
              <a:off x="5360" y="2714"/>
              <a:ext cx="240" cy="224"/>
            </a:xfrm>
            <a:prstGeom prst="ellipse">
              <a:avLst/>
            </a:pr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44" name="Line 90"/>
            <p:cNvSpPr>
              <a:spLocks noChangeShapeType="1"/>
            </p:cNvSpPr>
            <p:nvPr/>
          </p:nvSpPr>
          <p:spPr bwMode="auto">
            <a:xfrm>
              <a:off x="5248" y="283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7445" name="AutoShape 100"/>
            <p:cNvSpPr>
              <a:spLocks noChangeArrowheads="1"/>
            </p:cNvSpPr>
            <p:nvPr/>
          </p:nvSpPr>
          <p:spPr bwMode="auto">
            <a:xfrm>
              <a:off x="4224" y="2688"/>
              <a:ext cx="144" cy="96"/>
            </a:xfrm>
            <a:prstGeom prst="rightArrow">
              <a:avLst>
                <a:gd name="adj1" fmla="val 50000"/>
                <a:gd name="adj2" fmla="val 37500"/>
              </a:avLst>
            </a:prstGeom>
            <a:solidFill>
              <a:schemeClr val="accent2"/>
            </a:solidFill>
            <a:ln w="9525" algn="ctr">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46" name="Rectangle 109"/>
            <p:cNvSpPr>
              <a:spLocks noChangeArrowheads="1"/>
            </p:cNvSpPr>
            <p:nvPr/>
          </p:nvSpPr>
          <p:spPr bwMode="auto">
            <a:xfrm>
              <a:off x="4392" y="2480"/>
              <a:ext cx="1248" cy="508"/>
            </a:xfrm>
            <a:prstGeom prst="rect">
              <a:avLst/>
            </a:prstGeom>
            <a:noFill/>
            <a:ln w="19050" algn="ctr">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47" name="Text Box 133"/>
            <p:cNvSpPr txBox="1">
              <a:spLocks noChangeArrowheads="1"/>
            </p:cNvSpPr>
            <p:nvPr/>
          </p:nvSpPr>
          <p:spPr bwMode="auto">
            <a:xfrm>
              <a:off x="2394" y="2471"/>
              <a:ext cx="1921"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95000"/>
                </a:lnSpc>
                <a:spcBef>
                  <a:spcPct val="0"/>
                </a:spcBef>
                <a:spcAft>
                  <a:spcPct val="0"/>
                </a:spcAft>
                <a:buFontTx/>
                <a:buChar char="-"/>
              </a:pPr>
              <a:r>
                <a:rPr lang="en-US" altLang="en-US" sz="1600"/>
                <a:t>Fractions do not need to be reduced unless they won’t fit in the box</a:t>
              </a:r>
            </a:p>
          </p:txBody>
        </p:sp>
      </p:grpSp>
      <p:grpSp>
        <p:nvGrpSpPr>
          <p:cNvPr id="23" name="Group 139"/>
          <p:cNvGrpSpPr>
            <a:grpSpLocks/>
          </p:cNvGrpSpPr>
          <p:nvPr/>
        </p:nvGrpSpPr>
        <p:grpSpPr bwMode="auto">
          <a:xfrm>
            <a:off x="5324476" y="4608514"/>
            <a:ext cx="5153025" cy="630237"/>
            <a:chOff x="2394" y="2903"/>
            <a:chExt cx="3246" cy="397"/>
          </a:xfrm>
        </p:grpSpPr>
        <p:sp>
          <p:nvSpPr>
            <p:cNvPr id="17429" name="Text Box 91"/>
            <p:cNvSpPr txBox="1">
              <a:spLocks noChangeArrowheads="1"/>
            </p:cNvSpPr>
            <p:nvPr/>
          </p:nvSpPr>
          <p:spPr bwMode="auto">
            <a:xfrm>
              <a:off x="4464" y="3034"/>
              <a:ext cx="8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spcAft>
                  <a:spcPct val="0"/>
                </a:spcAft>
              </a:pPr>
              <a:r>
                <a:rPr lang="en-US" altLang="en-US" sz="1600">
                  <a:solidFill>
                    <a:srgbClr val="CC0000"/>
                  </a:solidFill>
                </a:rPr>
                <a:t> 1 3/8     11/8</a:t>
              </a:r>
            </a:p>
          </p:txBody>
        </p:sp>
        <p:grpSp>
          <p:nvGrpSpPr>
            <p:cNvPr id="17430" name="Group 92"/>
            <p:cNvGrpSpPr>
              <a:grpSpLocks/>
            </p:cNvGrpSpPr>
            <p:nvPr/>
          </p:nvGrpSpPr>
          <p:grpSpPr bwMode="auto">
            <a:xfrm>
              <a:off x="4464" y="3034"/>
              <a:ext cx="432" cy="224"/>
              <a:chOff x="4480" y="1392"/>
              <a:chExt cx="384" cy="224"/>
            </a:xfrm>
          </p:grpSpPr>
          <p:sp>
            <p:nvSpPr>
              <p:cNvPr id="17436" name="Oval 93"/>
              <p:cNvSpPr>
                <a:spLocks noChangeArrowheads="1"/>
              </p:cNvSpPr>
              <p:nvPr/>
            </p:nvSpPr>
            <p:spPr bwMode="auto">
              <a:xfrm>
                <a:off x="4480" y="1392"/>
                <a:ext cx="384" cy="224"/>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37" name="Line 94"/>
              <p:cNvSpPr>
                <a:spLocks noChangeShapeType="1"/>
              </p:cNvSpPr>
              <p:nvPr/>
            </p:nvSpPr>
            <p:spPr bwMode="auto">
              <a:xfrm flipH="1">
                <a:off x="4568" y="1408"/>
                <a:ext cx="192" cy="19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grpSp>
        <p:sp>
          <p:nvSpPr>
            <p:cNvPr id="17431" name="Oval 95"/>
            <p:cNvSpPr>
              <a:spLocks noChangeArrowheads="1"/>
            </p:cNvSpPr>
            <p:nvPr/>
          </p:nvSpPr>
          <p:spPr bwMode="auto">
            <a:xfrm>
              <a:off x="5008" y="3034"/>
              <a:ext cx="320" cy="224"/>
            </a:xfrm>
            <a:prstGeom prst="ellipse">
              <a:avLst/>
            </a:prstGeom>
            <a:noFill/>
            <a:ln w="28575"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32" name="Line 96"/>
            <p:cNvSpPr>
              <a:spLocks noChangeShapeType="1"/>
            </p:cNvSpPr>
            <p:nvPr/>
          </p:nvSpPr>
          <p:spPr bwMode="auto">
            <a:xfrm>
              <a:off x="4872" y="3146"/>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7433" name="AutoShape 101"/>
            <p:cNvSpPr>
              <a:spLocks noChangeArrowheads="1"/>
            </p:cNvSpPr>
            <p:nvPr/>
          </p:nvSpPr>
          <p:spPr bwMode="auto">
            <a:xfrm>
              <a:off x="4224" y="3096"/>
              <a:ext cx="144" cy="96"/>
            </a:xfrm>
            <a:prstGeom prst="rightArrow">
              <a:avLst>
                <a:gd name="adj1" fmla="val 50000"/>
                <a:gd name="adj2" fmla="val 37500"/>
              </a:avLst>
            </a:prstGeom>
            <a:solidFill>
              <a:schemeClr val="accent2"/>
            </a:solidFill>
            <a:ln w="9525" algn="ctr">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34" name="Rectangle 110"/>
            <p:cNvSpPr>
              <a:spLocks noChangeArrowheads="1"/>
            </p:cNvSpPr>
            <p:nvPr/>
          </p:nvSpPr>
          <p:spPr bwMode="auto">
            <a:xfrm>
              <a:off x="4392" y="2988"/>
              <a:ext cx="1248" cy="312"/>
            </a:xfrm>
            <a:prstGeom prst="rect">
              <a:avLst/>
            </a:prstGeom>
            <a:noFill/>
            <a:ln w="19050" algn="ctr">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en-US" altLang="en-US" sz="1800">
                <a:solidFill>
                  <a:srgbClr val="000000"/>
                </a:solidFill>
              </a:endParaRPr>
            </a:p>
          </p:txBody>
        </p:sp>
        <p:sp>
          <p:nvSpPr>
            <p:cNvPr id="17435" name="Text Box 134"/>
            <p:cNvSpPr txBox="1">
              <a:spLocks noChangeArrowheads="1"/>
            </p:cNvSpPr>
            <p:nvPr/>
          </p:nvSpPr>
          <p:spPr bwMode="auto">
            <a:xfrm>
              <a:off x="2394" y="2903"/>
              <a:ext cx="19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base" hangingPunct="1">
                <a:lnSpc>
                  <a:spcPct val="95000"/>
                </a:lnSpc>
                <a:spcBef>
                  <a:spcPct val="0"/>
                </a:spcBef>
                <a:spcAft>
                  <a:spcPct val="0"/>
                </a:spcAft>
                <a:buFontTx/>
                <a:buChar char="-"/>
              </a:pPr>
              <a:r>
                <a:rPr lang="en-US" altLang="en-US" sz="1600"/>
                <a:t>Write mixed number as improper fraction</a:t>
              </a:r>
            </a:p>
          </p:txBody>
        </p:sp>
      </p:grpSp>
    </p:spTree>
    <p:extLst>
      <p:ext uri="{BB962C8B-B14F-4D97-AF65-F5344CB8AC3E}">
        <p14:creationId xmlns:p14="http://schemas.microsoft.com/office/powerpoint/2010/main" val="1786489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7933"/>
                                        </p:tgtEl>
                                        <p:attrNameLst>
                                          <p:attrName>style.visibility</p:attrName>
                                        </p:attrNameLst>
                                      </p:cBhvr>
                                      <p:to>
                                        <p:strVal val="visible"/>
                                      </p:to>
                                    </p:set>
                                    <p:animEffect transition="in" filter="wipe(up)">
                                      <p:cBhvr>
                                        <p:cTn id="16" dur="500"/>
                                        <p:tgtEl>
                                          <p:spTgt spid="37933"/>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37899"/>
                                        </p:tgtEl>
                                        <p:attrNameLst>
                                          <p:attrName>style.visibility</p:attrName>
                                        </p:attrNameLst>
                                      </p:cBhvr>
                                      <p:to>
                                        <p:strVal val="visible"/>
                                      </p:to>
                                    </p:set>
                                    <p:animEffect transition="in" filter="wipe(up)">
                                      <p:cBhvr>
                                        <p:cTn id="20" dur="500"/>
                                        <p:tgtEl>
                                          <p:spTgt spid="378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nodeType="afterGroup">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37935"/>
                                        </p:tgtEl>
                                        <p:attrNameLst>
                                          <p:attrName>style.visibility</p:attrName>
                                        </p:attrNameLst>
                                      </p:cBhvr>
                                      <p:to>
                                        <p:strVal val="visible"/>
                                      </p:to>
                                    </p:set>
                                    <p:animEffect transition="in" filter="wipe(left)">
                                      <p:cBhvr>
                                        <p:cTn id="71" dur="500"/>
                                        <p:tgtEl>
                                          <p:spTgt spid="37935"/>
                                        </p:tgtEl>
                                      </p:cBhvr>
                                    </p:animEffect>
                                  </p:childTnLst>
                                </p:cTn>
                              </p:par>
                            </p:childTnLst>
                          </p:cTn>
                        </p:par>
                        <p:par>
                          <p:cTn id="72" fill="hold" nodeType="afterGroup">
                            <p:stCondLst>
                              <p:cond delay="1000"/>
                            </p:stCondLst>
                            <p:childTnLst>
                              <p:par>
                                <p:cTn id="73" presetID="22" presetClass="entr" presetSubtype="8" fill="hold" nodeType="afterEffect">
                                  <p:stCondLst>
                                    <p:cond delay="500"/>
                                  </p:stCondLst>
                                  <p:childTnLst>
                                    <p:set>
                                      <p:cBhvr>
                                        <p:cTn id="74" dur="1" fill="hold">
                                          <p:stCondLst>
                                            <p:cond delay="0"/>
                                          </p:stCondLst>
                                        </p:cTn>
                                        <p:tgtEl>
                                          <p:spTgt spid="2"/>
                                        </p:tgtEl>
                                        <p:attrNameLst>
                                          <p:attrName>style.visibility</p:attrName>
                                        </p:attrNameLst>
                                      </p:cBhvr>
                                      <p:to>
                                        <p:strVal val="visible"/>
                                      </p:to>
                                    </p:set>
                                    <p:animEffect transition="in" filter="wipe(left)">
                                      <p:cBhvr>
                                        <p:cTn id="75" dur="2000"/>
                                        <p:tgtEl>
                                          <p:spTgt spid="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7938"/>
                                        </p:tgtEl>
                                        <p:attrNameLst>
                                          <p:attrName>style.visibility</p:attrName>
                                        </p:attrNameLst>
                                      </p:cBhvr>
                                      <p:to>
                                        <p:strVal val="visible"/>
                                      </p:to>
                                    </p:set>
                                    <p:animEffect transition="in" filter="wipe(up)">
                                      <p:cBhvr>
                                        <p:cTn id="80" dur="500"/>
                                        <p:tgtEl>
                                          <p:spTgt spid="3793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par>
                          <p:cTn id="86" fill="hold" nodeType="afterGroup">
                            <p:stCondLst>
                              <p:cond delay="500"/>
                            </p:stCondLst>
                            <p:childTnLst>
                              <p:par>
                                <p:cTn id="87" presetID="22" presetClass="entr" presetSubtype="8" fill="hold" nodeType="afterEffect">
                                  <p:stCondLst>
                                    <p:cond delay="500"/>
                                  </p:stCondLst>
                                  <p:childTnLst>
                                    <p:set>
                                      <p:cBhvr>
                                        <p:cTn id="88" dur="1" fill="hold">
                                          <p:stCondLst>
                                            <p:cond delay="0"/>
                                          </p:stCondLst>
                                        </p:cTn>
                                        <p:tgtEl>
                                          <p:spTgt spid="3"/>
                                        </p:tgtEl>
                                        <p:attrNameLst>
                                          <p:attrName>style.visibility</p:attrName>
                                        </p:attrNameLst>
                                      </p:cBhvr>
                                      <p:to>
                                        <p:strVal val="visible"/>
                                      </p:to>
                                    </p:set>
                                    <p:animEffect transition="in" filter="wipe(left)">
                                      <p:cBhvr>
                                        <p:cTn id="89" dur="2000"/>
                                        <p:tgtEl>
                                          <p:spTgt spid="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37939"/>
                                        </p:tgtEl>
                                        <p:attrNameLst>
                                          <p:attrName>style.visibility</p:attrName>
                                        </p:attrNameLst>
                                      </p:cBhvr>
                                      <p:to>
                                        <p:strVal val="visible"/>
                                      </p:to>
                                    </p:set>
                                    <p:animEffect transition="in" filter="wipe(up)">
                                      <p:cBhvr>
                                        <p:cTn id="94" dur="500"/>
                                        <p:tgtEl>
                                          <p:spTgt spid="37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33" grpId="0" animBg="1"/>
      <p:bldP spid="37935" grpId="0" animBg="1"/>
      <p:bldP spid="37938" grpId="0"/>
      <p:bldP spid="379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7890" y="606344"/>
            <a:ext cx="5105400" cy="1143000"/>
          </a:xfrm>
        </p:spPr>
        <p:txBody>
          <a:bodyPr/>
          <a:lstStyle/>
          <a:p>
            <a:r>
              <a:rPr lang="en-US" dirty="0" smtClean="0"/>
              <a:t>Practice makes…</a:t>
            </a:r>
            <a:endParaRPr lang="en-US" dirty="0"/>
          </a:p>
        </p:txBody>
      </p:sp>
      <p:sp>
        <p:nvSpPr>
          <p:cNvPr id="4" name="Content Placeholder 3"/>
          <p:cNvSpPr>
            <a:spLocks noGrp="1"/>
          </p:cNvSpPr>
          <p:nvPr>
            <p:ph sz="half" idx="2"/>
          </p:nvPr>
        </p:nvSpPr>
        <p:spPr>
          <a:xfrm>
            <a:off x="5410199" y="1676413"/>
            <a:ext cx="6650421" cy="5071240"/>
          </a:xfrm>
        </p:spPr>
        <p:txBody>
          <a:bodyPr/>
          <a:lstStyle/>
          <a:p>
            <a:pPr marL="0" indent="0">
              <a:buNone/>
            </a:pPr>
            <a:r>
              <a:rPr lang="en-US" dirty="0" smtClean="0"/>
              <a:t>SAT is an </a:t>
            </a:r>
            <a:r>
              <a:rPr lang="en-US" u="sng" dirty="0" smtClean="0"/>
              <a:t>Achievement Test </a:t>
            </a:r>
            <a:r>
              <a:rPr lang="en-US" dirty="0" smtClean="0"/>
              <a:t>Not an aptitude test. You can improve your scores by </a:t>
            </a:r>
            <a:r>
              <a:rPr lang="en-US" u="sng" dirty="0" smtClean="0"/>
              <a:t>practicing</a:t>
            </a:r>
            <a:r>
              <a:rPr lang="en-US" dirty="0" smtClean="0"/>
              <a:t>! </a:t>
            </a:r>
          </a:p>
          <a:p>
            <a:pPr marL="0" indent="0" algn="ctr">
              <a:buNone/>
            </a:pPr>
            <a:r>
              <a:rPr lang="en-US" b="1" dirty="0" smtClean="0"/>
              <a:t>Studying is worth it!!!</a:t>
            </a:r>
          </a:p>
          <a:p>
            <a:pPr marL="0" indent="0" algn="ctr">
              <a:buNone/>
            </a:pPr>
            <a:endParaRPr lang="en-US" b="1" dirty="0" smtClean="0"/>
          </a:p>
          <a:p>
            <a:r>
              <a:rPr lang="en-US" dirty="0" smtClean="0"/>
              <a:t>How should you study?</a:t>
            </a:r>
          </a:p>
          <a:p>
            <a:pPr lvl="1"/>
            <a:r>
              <a:rPr lang="en-US" dirty="0" smtClean="0"/>
              <a:t>Develop the knowledge &amp; skills measured on the test</a:t>
            </a:r>
          </a:p>
          <a:p>
            <a:pPr lvl="2"/>
            <a:r>
              <a:rPr lang="en-US" dirty="0" smtClean="0"/>
              <a:t>Many School related skills…  </a:t>
            </a:r>
          </a:p>
          <a:p>
            <a:pPr lvl="1"/>
            <a:r>
              <a:rPr lang="en-US" dirty="0" smtClean="0"/>
              <a:t>Familiarize yourself with the test</a:t>
            </a:r>
            <a:endParaRPr lang="en-US" dirty="0"/>
          </a:p>
        </p:txBody>
      </p:sp>
      <p:pic>
        <p:nvPicPr>
          <p:cNvPr id="3076" name="Picture 4" descr="SAT Math Pie Chart   Google She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21" y="231966"/>
            <a:ext cx="3986048" cy="35077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5007" y="4007709"/>
            <a:ext cx="4637691" cy="2585323"/>
          </a:xfrm>
          <a:prstGeom prst="rect">
            <a:avLst/>
          </a:prstGeom>
          <a:noFill/>
          <a:ln>
            <a:solidFill>
              <a:schemeClr val="accent1"/>
            </a:solidFill>
          </a:ln>
        </p:spPr>
        <p:txBody>
          <a:bodyPr wrap="square" rtlCol="0">
            <a:spAutoFit/>
          </a:bodyPr>
          <a:lstStyle/>
          <a:p>
            <a:r>
              <a:rPr lang="en-US" b="1" dirty="0"/>
              <a:t>Study Tips:</a:t>
            </a:r>
          </a:p>
          <a:p>
            <a:r>
              <a:rPr lang="en-US" b="1" dirty="0"/>
              <a:t> </a:t>
            </a:r>
          </a:p>
          <a:p>
            <a:pPr marL="342900" indent="-342900">
              <a:buAutoNum type="arabicPeriod"/>
            </a:pPr>
            <a:r>
              <a:rPr lang="en-US" dirty="0"/>
              <a:t>Set aside time to study</a:t>
            </a:r>
          </a:p>
          <a:p>
            <a:pPr marL="800100" lvl="1" indent="-342900">
              <a:buFont typeface="Arial" panose="020B0604020202020204" pitchFamily="34" charset="0"/>
              <a:buChar char="•"/>
            </a:pPr>
            <a:r>
              <a:rPr lang="en-US" dirty="0"/>
              <a:t>Study with friends or by yourself but set a schedule with specific goals and </a:t>
            </a:r>
          </a:p>
          <a:p>
            <a:pPr lvl="1"/>
            <a:r>
              <a:rPr lang="en-US" dirty="0"/>
              <a:t>                  JUST DO IT! </a:t>
            </a:r>
          </a:p>
          <a:p>
            <a:pPr lvl="1"/>
            <a:endParaRPr lang="en-US" dirty="0"/>
          </a:p>
          <a:p>
            <a:pPr marL="342900" indent="-342900">
              <a:buAutoNum type="arabicPeriod"/>
            </a:pPr>
            <a:r>
              <a:rPr lang="en-US" dirty="0"/>
              <a:t>Use </a:t>
            </a:r>
            <a:r>
              <a:rPr lang="en-US" b="1" dirty="0"/>
              <a:t>Khan </a:t>
            </a:r>
            <a:r>
              <a:rPr lang="en-US" dirty="0"/>
              <a:t>or a practice test to determine your strengths and weaknesses </a:t>
            </a:r>
          </a:p>
        </p:txBody>
      </p:sp>
    </p:spTree>
    <p:extLst>
      <p:ext uri="{BB962C8B-B14F-4D97-AF65-F5344CB8AC3E}">
        <p14:creationId xmlns:p14="http://schemas.microsoft.com/office/powerpoint/2010/main" val="2874524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uhaus 93" panose="04030905020B02020C02" pitchFamily="82" charset="0"/>
              </a:rPr>
              <a:t>Practice Tools</a:t>
            </a:r>
            <a:endParaRPr lang="en-US" dirty="0">
              <a:latin typeface="Bauhaus 93" panose="04030905020B02020C02" pitchFamily="82" charset="0"/>
            </a:endParaRPr>
          </a:p>
        </p:txBody>
      </p:sp>
      <p:sp>
        <p:nvSpPr>
          <p:cNvPr id="5" name="Text Placeholder 4"/>
          <p:cNvSpPr>
            <a:spLocks noGrp="1"/>
          </p:cNvSpPr>
          <p:nvPr>
            <p:ph type="body" idx="1"/>
          </p:nvPr>
        </p:nvSpPr>
        <p:spPr/>
        <p:txBody>
          <a:bodyPr/>
          <a:lstStyle/>
          <a:p>
            <a:r>
              <a:rPr lang="en-US" dirty="0" smtClean="0"/>
              <a:t>PSAT Booklet </a:t>
            </a:r>
            <a:endParaRPr lang="en-US" dirty="0"/>
          </a:p>
        </p:txBody>
      </p:sp>
      <p:sp>
        <p:nvSpPr>
          <p:cNvPr id="6" name="Content Placeholder 5"/>
          <p:cNvSpPr>
            <a:spLocks noGrp="1"/>
          </p:cNvSpPr>
          <p:nvPr>
            <p:ph sz="half" idx="2"/>
          </p:nvPr>
        </p:nvSpPr>
        <p:spPr/>
        <p:txBody>
          <a:bodyPr/>
          <a:lstStyle/>
          <a:p>
            <a:r>
              <a:rPr lang="en-US" dirty="0" smtClean="0"/>
              <a:t>Scavenger Hunt</a:t>
            </a:r>
            <a:endParaRPr lang="en-US" dirty="0"/>
          </a:p>
        </p:txBody>
      </p:sp>
      <p:sp>
        <p:nvSpPr>
          <p:cNvPr id="7" name="Text Placeholder 6"/>
          <p:cNvSpPr>
            <a:spLocks noGrp="1"/>
          </p:cNvSpPr>
          <p:nvPr>
            <p:ph type="body" sz="quarter" idx="3"/>
          </p:nvPr>
        </p:nvSpPr>
        <p:spPr/>
        <p:txBody>
          <a:bodyPr/>
          <a:lstStyle/>
          <a:p>
            <a:r>
              <a:rPr lang="en-US" dirty="0" smtClean="0"/>
              <a:t>Khan</a:t>
            </a:r>
            <a:endParaRPr lang="en-US" dirty="0"/>
          </a:p>
        </p:txBody>
      </p:sp>
      <p:sp>
        <p:nvSpPr>
          <p:cNvPr id="8" name="Content Placeholder 7"/>
          <p:cNvSpPr>
            <a:spLocks noGrp="1"/>
          </p:cNvSpPr>
          <p:nvPr>
            <p:ph sz="quarter" idx="4"/>
          </p:nvPr>
        </p:nvSpPr>
        <p:spPr/>
        <p:txBody>
          <a:bodyPr/>
          <a:lstStyle/>
          <a:p>
            <a:r>
              <a:rPr lang="en-US" dirty="0" smtClean="0"/>
              <a:t>What is it?</a:t>
            </a:r>
          </a:p>
          <a:p>
            <a:r>
              <a:rPr lang="en-US" dirty="0" smtClean="0"/>
              <a:t>How do I use it?</a:t>
            </a:r>
          </a:p>
          <a:p>
            <a:r>
              <a:rPr lang="en-US" dirty="0" smtClean="0"/>
              <a:t>Why is it useful?</a:t>
            </a:r>
            <a:endParaRPr lang="en-US" dirty="0"/>
          </a:p>
        </p:txBody>
      </p:sp>
      <p:pic>
        <p:nvPicPr>
          <p:cNvPr id="2050" name="Picture 2" descr="Image result for S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5260" y="551793"/>
            <a:ext cx="1962154" cy="19621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ools work be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753446"/>
            <a:ext cx="4813738" cy="17589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enc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16124">
            <a:off x="595140" y="4558293"/>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alcula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29535">
            <a:off x="3463712" y="4361829"/>
            <a:ext cx="1198590" cy="119859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at bo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61473">
            <a:off x="1743554" y="4485968"/>
            <a:ext cx="1033544" cy="12408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887884" y="2791102"/>
            <a:ext cx="3192925" cy="646331"/>
          </a:xfrm>
          <a:prstGeom prst="rect">
            <a:avLst/>
          </a:prstGeom>
        </p:spPr>
        <p:txBody>
          <a:bodyPr wrap="none">
            <a:spAutoFit/>
          </a:bodyPr>
          <a:lstStyle/>
          <a:p>
            <a:r>
              <a:rPr lang="en-US" dirty="0" smtClean="0">
                <a:hlinkClick r:id="rId7"/>
              </a:rPr>
              <a:t>https://www.khanacademy.org/</a:t>
            </a:r>
            <a:endParaRPr lang="en-US" dirty="0" smtClean="0"/>
          </a:p>
          <a:p>
            <a:endParaRPr lang="en-US" dirty="0"/>
          </a:p>
        </p:txBody>
      </p:sp>
      <p:pic>
        <p:nvPicPr>
          <p:cNvPr id="2062" name="Picture 14" descr="Image result for khan academ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6414" y="3604991"/>
            <a:ext cx="2712265" cy="27122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4"/>
          <p:cNvSpPr txBox="1">
            <a:spLocks/>
          </p:cNvSpPr>
          <p:nvPr/>
        </p:nvSpPr>
        <p:spPr>
          <a:xfrm>
            <a:off x="609600" y="2617989"/>
            <a:ext cx="5386917"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Practice Tests on Ivy Global </a:t>
            </a:r>
            <a:endParaRPr lang="en-US" dirty="0"/>
          </a:p>
        </p:txBody>
      </p:sp>
      <p:sp>
        <p:nvSpPr>
          <p:cNvPr id="18" name="Rectangle 17"/>
          <p:cNvSpPr/>
          <p:nvPr/>
        </p:nvSpPr>
        <p:spPr>
          <a:xfrm>
            <a:off x="571533" y="3242630"/>
            <a:ext cx="4181529" cy="646331"/>
          </a:xfrm>
          <a:prstGeom prst="rect">
            <a:avLst/>
          </a:prstGeom>
        </p:spPr>
        <p:txBody>
          <a:bodyPr wrap="none">
            <a:spAutoFit/>
          </a:bodyPr>
          <a:lstStyle/>
          <a:p>
            <a:r>
              <a:rPr lang="en-US" dirty="0" smtClean="0">
                <a:hlinkClick r:id="rId9"/>
              </a:rPr>
              <a:t>http://sat.ivyglobal.com/new-sat-practice/</a:t>
            </a:r>
            <a:endParaRPr lang="en-US" dirty="0" smtClean="0"/>
          </a:p>
          <a:p>
            <a:endParaRPr lang="en-US" dirty="0"/>
          </a:p>
        </p:txBody>
      </p:sp>
    </p:spTree>
    <p:extLst>
      <p:ext uri="{BB962C8B-B14F-4D97-AF65-F5344CB8AC3E}">
        <p14:creationId xmlns:p14="http://schemas.microsoft.com/office/powerpoint/2010/main" val="328523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anim calcmode="lin" valueType="num">
                                      <p:cBhvr>
                                        <p:cTn id="8" dur="2000" fill="hold"/>
                                        <p:tgtEl>
                                          <p:spTgt spid="2056"/>
                                        </p:tgtEl>
                                        <p:attrNameLst>
                                          <p:attrName>ppt_w</p:attrName>
                                        </p:attrNameLst>
                                      </p:cBhvr>
                                      <p:tavLst>
                                        <p:tav tm="0" fmla="#ppt_w*sin(2.5*pi*$)">
                                          <p:val>
                                            <p:fltVal val="0"/>
                                          </p:val>
                                        </p:tav>
                                        <p:tav tm="100000">
                                          <p:val>
                                            <p:fltVal val="1"/>
                                          </p:val>
                                        </p:tav>
                                      </p:tavLst>
                                    </p:anim>
                                    <p:anim calcmode="lin" valueType="num">
                                      <p:cBhvr>
                                        <p:cTn id="9" dur="2000" fill="hold"/>
                                        <p:tgtEl>
                                          <p:spTgt spid="205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060"/>
                                        </p:tgtEl>
                                        <p:attrNameLst>
                                          <p:attrName>style.visibility</p:attrName>
                                        </p:attrNameLst>
                                      </p:cBhvr>
                                      <p:to>
                                        <p:strVal val="visible"/>
                                      </p:to>
                                    </p:set>
                                    <p:animEffect transition="in" filter="fade">
                                      <p:cBhvr>
                                        <p:cTn id="12" dur="2000"/>
                                        <p:tgtEl>
                                          <p:spTgt spid="2060"/>
                                        </p:tgtEl>
                                      </p:cBhvr>
                                    </p:animEffect>
                                    <p:anim calcmode="lin" valueType="num">
                                      <p:cBhvr>
                                        <p:cTn id="13" dur="2000" fill="hold"/>
                                        <p:tgtEl>
                                          <p:spTgt spid="2060"/>
                                        </p:tgtEl>
                                        <p:attrNameLst>
                                          <p:attrName>ppt_w</p:attrName>
                                        </p:attrNameLst>
                                      </p:cBhvr>
                                      <p:tavLst>
                                        <p:tav tm="0" fmla="#ppt_w*sin(2.5*pi*$)">
                                          <p:val>
                                            <p:fltVal val="0"/>
                                          </p:val>
                                        </p:tav>
                                        <p:tav tm="100000">
                                          <p:val>
                                            <p:fltVal val="1"/>
                                          </p:val>
                                        </p:tav>
                                      </p:tavLst>
                                    </p:anim>
                                    <p:anim calcmode="lin" valueType="num">
                                      <p:cBhvr>
                                        <p:cTn id="14" dur="2000" fill="hold"/>
                                        <p:tgtEl>
                                          <p:spTgt spid="2060"/>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fade">
                                      <p:cBhvr>
                                        <p:cTn id="17" dur="2000"/>
                                        <p:tgtEl>
                                          <p:spTgt spid="2058"/>
                                        </p:tgtEl>
                                      </p:cBhvr>
                                    </p:animEffect>
                                    <p:anim calcmode="lin" valueType="num">
                                      <p:cBhvr>
                                        <p:cTn id="18" dur="2000" fill="hold"/>
                                        <p:tgtEl>
                                          <p:spTgt spid="2058"/>
                                        </p:tgtEl>
                                        <p:attrNameLst>
                                          <p:attrName>ppt_w</p:attrName>
                                        </p:attrNameLst>
                                      </p:cBhvr>
                                      <p:tavLst>
                                        <p:tav tm="0" fmla="#ppt_w*sin(2.5*pi*$)">
                                          <p:val>
                                            <p:fltVal val="0"/>
                                          </p:val>
                                        </p:tav>
                                        <p:tav tm="100000">
                                          <p:val>
                                            <p:fltVal val="1"/>
                                          </p:val>
                                        </p:tav>
                                      </p:tavLst>
                                    </p:anim>
                                    <p:anim calcmode="lin" valueType="num">
                                      <p:cBhvr>
                                        <p:cTn id="19" dur="2000" fill="hold"/>
                                        <p:tgtEl>
                                          <p:spTgt spid="20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atin typeface="Algerian" panose="04020705040A02060702" pitchFamily="82" charset="0"/>
              </a:rPr>
              <a:t>Scoring</a:t>
            </a:r>
          </a:p>
        </p:txBody>
      </p:sp>
      <p:sp>
        <p:nvSpPr>
          <p:cNvPr id="4" name="Text Placeholder 3"/>
          <p:cNvSpPr>
            <a:spLocks noGrp="1"/>
          </p:cNvSpPr>
          <p:nvPr>
            <p:ph type="body" idx="1"/>
          </p:nvPr>
        </p:nvSpPr>
        <p:spPr>
          <a:xfrm>
            <a:off x="1981200" y="1535113"/>
            <a:ext cx="2514600" cy="639762"/>
          </a:xfrm>
        </p:spPr>
        <p:txBody>
          <a:bodyPr>
            <a:normAutofit fontScale="92500"/>
          </a:bodyPr>
          <a:lstStyle/>
          <a:p>
            <a:r>
              <a:rPr lang="en-US" dirty="0" smtClean="0"/>
              <a:t>Sections of the SAT</a:t>
            </a:r>
            <a:endParaRPr lang="en-US" dirty="0"/>
          </a:p>
        </p:txBody>
      </p:sp>
      <p:sp>
        <p:nvSpPr>
          <p:cNvPr id="3" name="Content Placeholder 2"/>
          <p:cNvSpPr>
            <a:spLocks noGrp="1"/>
          </p:cNvSpPr>
          <p:nvPr>
            <p:ph sz="half" idx="2"/>
          </p:nvPr>
        </p:nvSpPr>
        <p:spPr>
          <a:xfrm>
            <a:off x="1676400" y="2174875"/>
            <a:ext cx="3124200" cy="3951288"/>
          </a:xfrm>
        </p:spPr>
        <p:txBody>
          <a:bodyPr>
            <a:normAutofit fontScale="92500" lnSpcReduction="10000"/>
          </a:bodyPr>
          <a:lstStyle/>
          <a:p>
            <a:r>
              <a:rPr lang="en-US" dirty="0" smtClean="0"/>
              <a:t>4 Tests</a:t>
            </a:r>
          </a:p>
          <a:p>
            <a:pPr lvl="1"/>
            <a:r>
              <a:rPr lang="en-US" dirty="0" smtClean="0">
                <a:solidFill>
                  <a:srgbClr val="FF0000"/>
                </a:solidFill>
              </a:rPr>
              <a:t>Reading</a:t>
            </a:r>
          </a:p>
          <a:p>
            <a:pPr lvl="1"/>
            <a:r>
              <a:rPr lang="en-US" dirty="0" smtClean="0">
                <a:solidFill>
                  <a:srgbClr val="FF0000"/>
                </a:solidFill>
              </a:rPr>
              <a:t>Writing and Language</a:t>
            </a:r>
          </a:p>
          <a:p>
            <a:pPr lvl="1"/>
            <a:r>
              <a:rPr lang="en-US" dirty="0" smtClean="0"/>
              <a:t>Math with Calculator</a:t>
            </a:r>
          </a:p>
          <a:p>
            <a:pPr lvl="1"/>
            <a:r>
              <a:rPr lang="en-US" dirty="0" smtClean="0"/>
              <a:t>Math without Calculator</a:t>
            </a:r>
          </a:p>
          <a:p>
            <a:r>
              <a:rPr lang="en-US" dirty="0" smtClean="0"/>
              <a:t>Optional Essay</a:t>
            </a:r>
          </a:p>
          <a:p>
            <a:pPr lvl="1"/>
            <a:r>
              <a:rPr lang="en-US" dirty="0" smtClean="0"/>
              <a:t>Neither required nor recommended for many colleges (including UCONN)</a:t>
            </a:r>
          </a:p>
          <a:p>
            <a:pPr lvl="1"/>
            <a:r>
              <a:rPr lang="en-US" dirty="0" smtClean="0"/>
              <a:t>Check online </a:t>
            </a:r>
            <a:endParaRPr lang="en-US" dirty="0"/>
          </a:p>
        </p:txBody>
      </p:sp>
      <p:sp>
        <p:nvSpPr>
          <p:cNvPr id="5" name="Text Placeholder 4"/>
          <p:cNvSpPr>
            <a:spLocks noGrp="1"/>
          </p:cNvSpPr>
          <p:nvPr>
            <p:ph type="body" sz="quarter" idx="3"/>
          </p:nvPr>
        </p:nvSpPr>
        <p:spPr>
          <a:xfrm>
            <a:off x="6019801" y="1295400"/>
            <a:ext cx="4041775" cy="639762"/>
          </a:xfrm>
          <a:ln>
            <a:solidFill>
              <a:schemeClr val="accent1"/>
            </a:solidFill>
          </a:ln>
        </p:spPr>
        <p:txBody>
          <a:bodyPr/>
          <a:lstStyle/>
          <a:p>
            <a:r>
              <a:rPr lang="en-US" dirty="0" smtClean="0"/>
              <a:t>How is your Test Scored?</a:t>
            </a:r>
            <a:endParaRPr lang="en-US" dirty="0"/>
          </a:p>
        </p:txBody>
      </p:sp>
      <p:sp>
        <p:nvSpPr>
          <p:cNvPr id="6" name="Content Placeholder 5"/>
          <p:cNvSpPr>
            <a:spLocks noGrp="1"/>
          </p:cNvSpPr>
          <p:nvPr>
            <p:ph sz="quarter" idx="4"/>
          </p:nvPr>
        </p:nvSpPr>
        <p:spPr>
          <a:xfrm>
            <a:off x="5105401" y="2022476"/>
            <a:ext cx="2593975" cy="4454525"/>
          </a:xfrm>
          <a:ln>
            <a:solidFill>
              <a:schemeClr val="accent1"/>
            </a:solidFill>
          </a:ln>
        </p:spPr>
        <p:txBody>
          <a:bodyPr>
            <a:normAutofit fontScale="85000" lnSpcReduction="10000"/>
          </a:bodyPr>
          <a:lstStyle/>
          <a:p>
            <a:pPr marL="0" indent="0" algn="ctr">
              <a:buNone/>
            </a:pPr>
            <a:r>
              <a:rPr lang="en-US" b="1" dirty="0" smtClean="0"/>
              <a:t>Total Score range = 400 to 1600</a:t>
            </a:r>
          </a:p>
          <a:p>
            <a:pPr marL="457200" indent="-457200">
              <a:buFont typeface="+mj-lt"/>
              <a:buAutoNum type="arabicPeriod"/>
            </a:pPr>
            <a:r>
              <a:rPr lang="en-US" dirty="0" smtClean="0">
                <a:solidFill>
                  <a:srgbClr val="FF0000"/>
                </a:solidFill>
              </a:rPr>
              <a:t>Evidence Based Reading &amp; Writing</a:t>
            </a:r>
          </a:p>
          <a:p>
            <a:pPr marL="857250" lvl="1" indent="-457200"/>
            <a:r>
              <a:rPr lang="en-US" b="1" dirty="0" smtClean="0"/>
              <a:t>200 to 800</a:t>
            </a:r>
          </a:p>
          <a:p>
            <a:pPr marL="457200" indent="-457200">
              <a:buFont typeface="+mj-lt"/>
              <a:buAutoNum type="arabicPeriod"/>
            </a:pPr>
            <a:r>
              <a:rPr lang="en-US" dirty="0" smtClean="0"/>
              <a:t>Math</a:t>
            </a:r>
          </a:p>
          <a:p>
            <a:pPr marL="857250" lvl="1" indent="-457200"/>
            <a:r>
              <a:rPr lang="en-US" dirty="0" smtClean="0"/>
              <a:t>200 to 800</a:t>
            </a:r>
          </a:p>
          <a:p>
            <a:pPr marL="0" indent="0">
              <a:buNone/>
            </a:pPr>
            <a:r>
              <a:rPr lang="en-US" b="1" dirty="0" smtClean="0"/>
              <a:t>Test Scores</a:t>
            </a:r>
          </a:p>
          <a:p>
            <a:pPr marL="457200" indent="-457200">
              <a:buFont typeface="+mj-lt"/>
              <a:buAutoNum type="arabicPeriod"/>
            </a:pPr>
            <a:r>
              <a:rPr lang="en-US" dirty="0" smtClean="0"/>
              <a:t>Reading Test</a:t>
            </a:r>
          </a:p>
          <a:p>
            <a:pPr marL="457200" indent="-457200">
              <a:buAutoNum type="arabicPeriod"/>
            </a:pPr>
            <a:r>
              <a:rPr lang="en-US" dirty="0" smtClean="0"/>
              <a:t>Writing &amp; Language Tests</a:t>
            </a:r>
          </a:p>
          <a:p>
            <a:pPr marL="457200" indent="-457200">
              <a:buAutoNum type="arabicPeriod"/>
            </a:pPr>
            <a:r>
              <a:rPr lang="en-US" dirty="0" smtClean="0"/>
              <a:t>Math Test</a:t>
            </a:r>
          </a:p>
          <a:p>
            <a:pPr marL="0" indent="0">
              <a:buNone/>
            </a:pPr>
            <a:r>
              <a:rPr lang="en-US" dirty="0" smtClean="0"/>
              <a:t>*10 – 40 converted to a scaled score </a:t>
            </a:r>
            <a:endParaRPr lang="en-US" dirty="0"/>
          </a:p>
        </p:txBody>
      </p:sp>
      <p:sp>
        <p:nvSpPr>
          <p:cNvPr id="7" name="Content Placeholder 5"/>
          <p:cNvSpPr txBox="1">
            <a:spLocks/>
          </p:cNvSpPr>
          <p:nvPr/>
        </p:nvSpPr>
        <p:spPr>
          <a:xfrm>
            <a:off x="7769226" y="1981200"/>
            <a:ext cx="2593975" cy="4484688"/>
          </a:xfrm>
          <a:prstGeom prst="rect">
            <a:avLst/>
          </a:prstGeom>
          <a:ln>
            <a:solidFill>
              <a:schemeClr val="accent1"/>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err="1"/>
              <a:t>Subscores</a:t>
            </a:r>
            <a:endParaRPr lang="en-US" b="1" dirty="0"/>
          </a:p>
          <a:p>
            <a:pPr marL="457200" indent="-457200">
              <a:buFont typeface="+mj-lt"/>
              <a:buAutoNum type="arabicPeriod"/>
            </a:pPr>
            <a:r>
              <a:rPr lang="en-US" dirty="0"/>
              <a:t>Command of Evidence</a:t>
            </a:r>
          </a:p>
          <a:p>
            <a:pPr marL="457200" indent="-457200">
              <a:buFont typeface="+mj-lt"/>
              <a:buAutoNum type="arabicPeriod"/>
            </a:pPr>
            <a:r>
              <a:rPr lang="en-US" dirty="0"/>
              <a:t>Words in Context</a:t>
            </a:r>
          </a:p>
          <a:p>
            <a:pPr marL="457200" indent="-457200">
              <a:buFont typeface="+mj-lt"/>
              <a:buAutoNum type="arabicPeriod"/>
            </a:pPr>
            <a:r>
              <a:rPr lang="en-US" dirty="0"/>
              <a:t>Expression of Ideas</a:t>
            </a:r>
          </a:p>
          <a:p>
            <a:pPr marL="457200" indent="-457200">
              <a:buFont typeface="+mj-lt"/>
              <a:buAutoNum type="arabicPeriod"/>
            </a:pPr>
            <a:r>
              <a:rPr lang="en-US" dirty="0"/>
              <a:t>Standard English Conventions</a:t>
            </a:r>
          </a:p>
          <a:p>
            <a:pPr marL="457200" indent="-457200">
              <a:buFont typeface="+mj-lt"/>
              <a:buAutoNum type="arabicPeriod"/>
            </a:pPr>
            <a:r>
              <a:rPr lang="en-US" dirty="0"/>
              <a:t>Heart of Algebra</a:t>
            </a:r>
          </a:p>
          <a:p>
            <a:pPr marL="457200" indent="-457200">
              <a:buFont typeface="+mj-lt"/>
              <a:buAutoNum type="arabicPeriod"/>
            </a:pPr>
            <a:r>
              <a:rPr lang="en-US" dirty="0"/>
              <a:t>Problem Solving and Data Analysis</a:t>
            </a:r>
          </a:p>
          <a:p>
            <a:pPr marL="457200" indent="-457200">
              <a:buFont typeface="+mj-lt"/>
              <a:buAutoNum type="arabicPeriod"/>
            </a:pPr>
            <a:r>
              <a:rPr lang="en-US" dirty="0"/>
              <a:t>Passport to Advanced Math </a:t>
            </a:r>
          </a:p>
          <a:p>
            <a:pPr marL="0" indent="0">
              <a:buNone/>
            </a:pPr>
            <a:r>
              <a:rPr lang="en-US" dirty="0"/>
              <a:t>*1 to 15 scale on various questions</a:t>
            </a:r>
          </a:p>
          <a:p>
            <a:pPr marL="0" indent="0">
              <a:buNone/>
            </a:pPr>
            <a:r>
              <a:rPr lang="en-US" b="1" dirty="0"/>
              <a:t>Percentiles </a:t>
            </a:r>
          </a:p>
          <a:p>
            <a:pPr>
              <a:buFontTx/>
              <a:buChar char="-"/>
            </a:pPr>
            <a:r>
              <a:rPr lang="en-US" dirty="0"/>
              <a:t>Percentile by State and on the total group of test takers.</a:t>
            </a:r>
          </a:p>
          <a:p>
            <a:pPr>
              <a:buFontTx/>
              <a:buChar char="-"/>
            </a:pPr>
            <a:r>
              <a:rPr lang="en-US" dirty="0"/>
              <a:t>1 – 99 indicates the % of test takes who attained a score equal to or lower than yours. </a:t>
            </a:r>
          </a:p>
        </p:txBody>
      </p:sp>
      <p:pic>
        <p:nvPicPr>
          <p:cNvPr id="5122" name="Picture 2" descr="http://cdn1.theinertia.com/wp-content/uploads/2014/05/shutterstock_146545634-670x3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52400"/>
            <a:ext cx="2419350" cy="1397446"/>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7696200" y="4724400"/>
            <a:ext cx="2667000" cy="1741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105400" y="1905000"/>
            <a:ext cx="2667000" cy="2242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81200" y="1752600"/>
            <a:ext cx="2647950" cy="1905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Significant for College Admittance </a:t>
            </a:r>
          </a:p>
        </p:txBody>
      </p:sp>
      <p:sp>
        <p:nvSpPr>
          <p:cNvPr id="13" name="Rectangle 12"/>
          <p:cNvSpPr/>
          <p:nvPr/>
        </p:nvSpPr>
        <p:spPr>
          <a:xfrm>
            <a:off x="1981200" y="4038600"/>
            <a:ext cx="2647950" cy="2133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Useful to know for studying if you are retaking the test </a:t>
            </a:r>
          </a:p>
        </p:txBody>
      </p:sp>
      <p:cxnSp>
        <p:nvCxnSpPr>
          <p:cNvPr id="23" name="Straight Arrow Connector 22"/>
          <p:cNvCxnSpPr/>
          <p:nvPr/>
        </p:nvCxnSpPr>
        <p:spPr>
          <a:xfrm flipH="1" flipV="1">
            <a:off x="7239000" y="4223544"/>
            <a:ext cx="533400" cy="50085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580467" y="2060972"/>
            <a:ext cx="533400" cy="50085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7772400" y="1981200"/>
            <a:ext cx="2590800" cy="2743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113868" y="4223544"/>
            <a:ext cx="2391833" cy="22423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H="1">
            <a:off x="7239000" y="4223544"/>
            <a:ext cx="838200" cy="50085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428067" y="4854972"/>
            <a:ext cx="838200" cy="50085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27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ppt_x"/>
                                          </p:val>
                                        </p:tav>
                                      </p:tavLst>
                                    </p:anim>
                                    <p:anim calcmode="lin" valueType="num">
                                      <p:cBhvr additive="base">
                                        <p:cTn id="29" dur="500"/>
                                        <p:tgtEl>
                                          <p:spTgt spid="9"/>
                                        </p:tgtEl>
                                        <p:attrNameLst>
                                          <p:attrName>ppt_y</p:attrName>
                                        </p:attrNameLst>
                                      </p:cBhvr>
                                      <p:tavLst>
                                        <p:tav tm="0">
                                          <p:val>
                                            <p:strVal val="ppt_y"/>
                                          </p:val>
                                        </p:tav>
                                        <p:tav tm="100000">
                                          <p:val>
                                            <p:strVal val="1+ppt_h/2"/>
                                          </p:val>
                                        </p:tav>
                                      </p:tavLst>
                                    </p:anim>
                                    <p:set>
                                      <p:cBhvr>
                                        <p:cTn id="30" dur="1" fill="hold">
                                          <p:stCondLst>
                                            <p:cond delay="499"/>
                                          </p:stCondLst>
                                        </p:cTn>
                                        <p:tgtEl>
                                          <p:spTgt spid="9"/>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23"/>
                                        </p:tgtEl>
                                        <p:attrNameLst>
                                          <p:attrName>ppt_x</p:attrName>
                                        </p:attrNameLst>
                                      </p:cBhvr>
                                      <p:tavLst>
                                        <p:tav tm="0">
                                          <p:val>
                                            <p:strVal val="ppt_x"/>
                                          </p:val>
                                        </p:tav>
                                        <p:tav tm="100000">
                                          <p:val>
                                            <p:strVal val="ppt_x"/>
                                          </p:val>
                                        </p:tav>
                                      </p:tavLst>
                                    </p:anim>
                                    <p:anim calcmode="lin" valueType="num">
                                      <p:cBhvr additive="base">
                                        <p:cTn id="33" dur="500"/>
                                        <p:tgtEl>
                                          <p:spTgt spid="23"/>
                                        </p:tgtEl>
                                        <p:attrNameLst>
                                          <p:attrName>ppt_y</p:attrName>
                                        </p:attrNameLst>
                                      </p:cBhvr>
                                      <p:tavLst>
                                        <p:tav tm="0">
                                          <p:val>
                                            <p:strVal val="ppt_y"/>
                                          </p:val>
                                        </p:tav>
                                        <p:tav tm="100000">
                                          <p:val>
                                            <p:strVal val="1+ppt_h/2"/>
                                          </p:val>
                                        </p:tav>
                                      </p:tavLst>
                                    </p:anim>
                                    <p:set>
                                      <p:cBhvr>
                                        <p:cTn id="34" dur="1" fill="hold">
                                          <p:stCondLst>
                                            <p:cond delay="499"/>
                                          </p:stCondLst>
                                        </p:cTn>
                                        <p:tgtEl>
                                          <p:spTgt spid="23"/>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25"/>
                                        </p:tgtEl>
                                        <p:attrNameLst>
                                          <p:attrName>ppt_x</p:attrName>
                                        </p:attrNameLst>
                                      </p:cBhvr>
                                      <p:tavLst>
                                        <p:tav tm="0">
                                          <p:val>
                                            <p:strVal val="ppt_x"/>
                                          </p:val>
                                        </p:tav>
                                        <p:tav tm="100000">
                                          <p:val>
                                            <p:strVal val="ppt_x"/>
                                          </p:val>
                                        </p:tav>
                                      </p:tavLst>
                                    </p:anim>
                                    <p:anim calcmode="lin" valueType="num">
                                      <p:cBhvr additive="base">
                                        <p:cTn id="41" dur="500"/>
                                        <p:tgtEl>
                                          <p:spTgt spid="25"/>
                                        </p:tgtEl>
                                        <p:attrNameLst>
                                          <p:attrName>ppt_y</p:attrName>
                                        </p:attrNameLst>
                                      </p:cBhvr>
                                      <p:tavLst>
                                        <p:tav tm="0">
                                          <p:val>
                                            <p:strVal val="ppt_y"/>
                                          </p:val>
                                        </p:tav>
                                        <p:tav tm="100000">
                                          <p:val>
                                            <p:strVal val="1+ppt_h/2"/>
                                          </p:val>
                                        </p:tav>
                                      </p:tavLst>
                                    </p:anim>
                                    <p:set>
                                      <p:cBhvr>
                                        <p:cTn id="42" dur="1" fill="hold">
                                          <p:stCondLst>
                                            <p:cond delay="499"/>
                                          </p:stCondLst>
                                        </p:cTn>
                                        <p:tgtEl>
                                          <p:spTgt spid="25"/>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11"/>
                                        </p:tgtEl>
                                        <p:attrNameLst>
                                          <p:attrName>ppt_x</p:attrName>
                                        </p:attrNameLst>
                                      </p:cBhvr>
                                      <p:tavLst>
                                        <p:tav tm="0">
                                          <p:val>
                                            <p:strVal val="ppt_x"/>
                                          </p:val>
                                        </p:tav>
                                        <p:tav tm="100000">
                                          <p:val>
                                            <p:strVal val="ppt_x"/>
                                          </p:val>
                                        </p:tav>
                                      </p:tavLst>
                                    </p:anim>
                                    <p:anim calcmode="lin" valueType="num">
                                      <p:cBhvr additive="base">
                                        <p:cTn id="45" dur="500"/>
                                        <p:tgtEl>
                                          <p:spTgt spid="11"/>
                                        </p:tgtEl>
                                        <p:attrNameLst>
                                          <p:attrName>ppt_y</p:attrName>
                                        </p:attrNameLst>
                                      </p:cBhvr>
                                      <p:tavLst>
                                        <p:tav tm="0">
                                          <p:val>
                                            <p:strVal val="ppt_y"/>
                                          </p:val>
                                        </p:tav>
                                        <p:tav tm="100000">
                                          <p:val>
                                            <p:strVal val="1+ppt_h/2"/>
                                          </p:val>
                                        </p:tav>
                                      </p:tavLst>
                                    </p:anim>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24"/>
                                        </p:tgtEl>
                                        <p:attrNameLst>
                                          <p:attrName>ppt_x</p:attrName>
                                        </p:attrNameLst>
                                      </p:cBhvr>
                                      <p:tavLst>
                                        <p:tav tm="0">
                                          <p:val>
                                            <p:strVal val="ppt_x"/>
                                          </p:val>
                                        </p:tav>
                                        <p:tav tm="100000">
                                          <p:val>
                                            <p:strVal val="ppt_x"/>
                                          </p:val>
                                        </p:tav>
                                      </p:tavLst>
                                    </p:anim>
                                    <p:anim calcmode="lin" valueType="num">
                                      <p:cBhvr additive="base">
                                        <p:cTn id="73" dur="500"/>
                                        <p:tgtEl>
                                          <p:spTgt spid="24"/>
                                        </p:tgtEl>
                                        <p:attrNameLst>
                                          <p:attrName>ppt_y</p:attrName>
                                        </p:attrNameLst>
                                      </p:cBhvr>
                                      <p:tavLst>
                                        <p:tav tm="0">
                                          <p:val>
                                            <p:strVal val="ppt_y"/>
                                          </p:val>
                                        </p:tav>
                                        <p:tav tm="100000">
                                          <p:val>
                                            <p:strVal val="1+ppt_h/2"/>
                                          </p:val>
                                        </p:tav>
                                      </p:tavLst>
                                    </p:anim>
                                    <p:set>
                                      <p:cBhvr>
                                        <p:cTn id="74" dur="1" fill="hold">
                                          <p:stCondLst>
                                            <p:cond delay="499"/>
                                          </p:stCondLst>
                                        </p:cTn>
                                        <p:tgtEl>
                                          <p:spTgt spid="24"/>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30"/>
                                        </p:tgtEl>
                                        <p:attrNameLst>
                                          <p:attrName>ppt_x</p:attrName>
                                        </p:attrNameLst>
                                      </p:cBhvr>
                                      <p:tavLst>
                                        <p:tav tm="0">
                                          <p:val>
                                            <p:strVal val="ppt_x"/>
                                          </p:val>
                                        </p:tav>
                                        <p:tav tm="100000">
                                          <p:val>
                                            <p:strVal val="ppt_x"/>
                                          </p:val>
                                        </p:tav>
                                      </p:tavLst>
                                    </p:anim>
                                    <p:anim calcmode="lin" valueType="num">
                                      <p:cBhvr additive="base">
                                        <p:cTn id="77" dur="500"/>
                                        <p:tgtEl>
                                          <p:spTgt spid="30"/>
                                        </p:tgtEl>
                                        <p:attrNameLst>
                                          <p:attrName>ppt_y</p:attrName>
                                        </p:attrNameLst>
                                      </p:cBhvr>
                                      <p:tavLst>
                                        <p:tav tm="0">
                                          <p:val>
                                            <p:strVal val="ppt_y"/>
                                          </p:val>
                                        </p:tav>
                                        <p:tav tm="100000">
                                          <p:val>
                                            <p:strVal val="1+ppt_h/2"/>
                                          </p:val>
                                        </p:tav>
                                      </p:tavLst>
                                    </p:anim>
                                    <p:set>
                                      <p:cBhvr>
                                        <p:cTn id="78" dur="1" fill="hold">
                                          <p:stCondLst>
                                            <p:cond delay="499"/>
                                          </p:stCondLst>
                                        </p:cTn>
                                        <p:tgtEl>
                                          <p:spTgt spid="30"/>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26"/>
                                        </p:tgtEl>
                                        <p:attrNameLst>
                                          <p:attrName>ppt_x</p:attrName>
                                        </p:attrNameLst>
                                      </p:cBhvr>
                                      <p:tavLst>
                                        <p:tav tm="0">
                                          <p:val>
                                            <p:strVal val="ppt_x"/>
                                          </p:val>
                                        </p:tav>
                                        <p:tav tm="100000">
                                          <p:val>
                                            <p:strVal val="ppt_x"/>
                                          </p:val>
                                        </p:tav>
                                      </p:tavLst>
                                    </p:anim>
                                    <p:anim calcmode="lin" valueType="num">
                                      <p:cBhvr additive="base">
                                        <p:cTn id="81" dur="500"/>
                                        <p:tgtEl>
                                          <p:spTgt spid="26"/>
                                        </p:tgtEl>
                                        <p:attrNameLst>
                                          <p:attrName>ppt_y</p:attrName>
                                        </p:attrNameLst>
                                      </p:cBhvr>
                                      <p:tavLst>
                                        <p:tav tm="0">
                                          <p:val>
                                            <p:strVal val="ppt_y"/>
                                          </p:val>
                                        </p:tav>
                                        <p:tav tm="100000">
                                          <p:val>
                                            <p:strVal val="1+ppt_h/2"/>
                                          </p:val>
                                        </p:tav>
                                      </p:tavLst>
                                    </p:anim>
                                    <p:set>
                                      <p:cBhvr>
                                        <p:cTn id="82" dur="1" fill="hold">
                                          <p:stCondLst>
                                            <p:cond delay="499"/>
                                          </p:stCondLst>
                                        </p:cTn>
                                        <p:tgtEl>
                                          <p:spTgt spid="26"/>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32"/>
                                        </p:tgtEl>
                                        <p:attrNameLst>
                                          <p:attrName>ppt_x</p:attrName>
                                        </p:attrNameLst>
                                      </p:cBhvr>
                                      <p:tavLst>
                                        <p:tav tm="0">
                                          <p:val>
                                            <p:strVal val="ppt_x"/>
                                          </p:val>
                                        </p:tav>
                                        <p:tav tm="100000">
                                          <p:val>
                                            <p:strVal val="ppt_x"/>
                                          </p:val>
                                        </p:tav>
                                      </p:tavLst>
                                    </p:anim>
                                    <p:anim calcmode="lin" valueType="num">
                                      <p:cBhvr additive="base">
                                        <p:cTn id="85" dur="500"/>
                                        <p:tgtEl>
                                          <p:spTgt spid="32"/>
                                        </p:tgtEl>
                                        <p:attrNameLst>
                                          <p:attrName>ppt_y</p:attrName>
                                        </p:attrNameLst>
                                      </p:cBhvr>
                                      <p:tavLst>
                                        <p:tav tm="0">
                                          <p:val>
                                            <p:strVal val="ppt_y"/>
                                          </p:val>
                                        </p:tav>
                                        <p:tav tm="100000">
                                          <p:val>
                                            <p:strVal val="1+ppt_h/2"/>
                                          </p:val>
                                        </p:tav>
                                      </p:tavLst>
                                    </p:anim>
                                    <p:set>
                                      <p:cBhvr>
                                        <p:cTn id="86" dur="1" fill="hold">
                                          <p:stCondLst>
                                            <p:cond delay="499"/>
                                          </p:stCondLst>
                                        </p:cTn>
                                        <p:tgtEl>
                                          <p:spTgt spid="32"/>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13"/>
                                        </p:tgtEl>
                                        <p:attrNameLst>
                                          <p:attrName>ppt_x</p:attrName>
                                        </p:attrNameLst>
                                      </p:cBhvr>
                                      <p:tavLst>
                                        <p:tav tm="0">
                                          <p:val>
                                            <p:strVal val="ppt_x"/>
                                          </p:val>
                                        </p:tav>
                                        <p:tav tm="100000">
                                          <p:val>
                                            <p:strVal val="ppt_x"/>
                                          </p:val>
                                        </p:tav>
                                      </p:tavLst>
                                    </p:anim>
                                    <p:anim calcmode="lin" valueType="num">
                                      <p:cBhvr additive="base">
                                        <p:cTn id="89" dur="500"/>
                                        <p:tgtEl>
                                          <p:spTgt spid="13"/>
                                        </p:tgtEl>
                                        <p:attrNameLst>
                                          <p:attrName>ppt_y</p:attrName>
                                        </p:attrNameLst>
                                      </p:cBhvr>
                                      <p:tavLst>
                                        <p:tav tm="0">
                                          <p:val>
                                            <p:strVal val="ppt_y"/>
                                          </p:val>
                                        </p:tav>
                                        <p:tav tm="100000">
                                          <p:val>
                                            <p:strVal val="1+ppt_h/2"/>
                                          </p:val>
                                        </p:tav>
                                      </p:tavLst>
                                    </p:anim>
                                    <p:set>
                                      <p:cBhvr>
                                        <p:cTn id="90" dur="1" fill="hold">
                                          <p:stCondLst>
                                            <p:cond delay="499"/>
                                          </p:stCondLst>
                                        </p:cTn>
                                        <p:tgtEl>
                                          <p:spTgt spid="1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nodeType="clickEffect">
                                  <p:stCondLst>
                                    <p:cond delay="0"/>
                                  </p:stCondLst>
                                  <p:childTnLst>
                                    <p:animEffect transition="out" filter="fade">
                                      <p:cBhvr>
                                        <p:cTn id="94" dur="500" tmFilter="0, 0; .2, .5; .8, .5; 1, 0"/>
                                        <p:tgtEl>
                                          <p:spTgt spid="5122"/>
                                        </p:tgtEl>
                                      </p:cBhvr>
                                    </p:animEffect>
                                    <p:animScale>
                                      <p:cBhvr>
                                        <p:cTn id="95" dur="250" autoRev="1" fill="hold"/>
                                        <p:tgtEl>
                                          <p:spTgt spid="51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1" grpId="0" animBg="1"/>
      <p:bldP spid="11" grpId="1" animBg="1"/>
      <p:bldP spid="13" grpId="0" animBg="1"/>
      <p:bldP spid="13" grpId="1" animBg="1"/>
      <p:bldP spid="24" grpId="0" animBg="1"/>
      <p:bldP spid="24" grpId="1" animBg="1"/>
      <p:bldP spid="26" grpId="0" animBg="1"/>
      <p:bldP spid="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10600" cy="1143000"/>
          </a:xfrm>
        </p:spPr>
        <p:txBody>
          <a:bodyPr>
            <a:normAutofit/>
          </a:bodyPr>
          <a:lstStyle/>
          <a:p>
            <a:r>
              <a:rPr lang="en-US" dirty="0" smtClean="0"/>
              <a:t>SAT Course Day 1 Activities</a:t>
            </a:r>
            <a:endParaRPr lang="en-US" dirty="0"/>
          </a:p>
        </p:txBody>
      </p:sp>
      <p:sp>
        <p:nvSpPr>
          <p:cNvPr id="3" name="Text Placeholder 2"/>
          <p:cNvSpPr>
            <a:spLocks noGrp="1"/>
          </p:cNvSpPr>
          <p:nvPr>
            <p:ph type="body" idx="1"/>
          </p:nvPr>
        </p:nvSpPr>
        <p:spPr>
          <a:xfrm>
            <a:off x="609600" y="1215231"/>
            <a:ext cx="5386917" cy="639762"/>
          </a:xfrm>
        </p:spPr>
        <p:txBody>
          <a:bodyPr/>
          <a:lstStyle/>
          <a:p>
            <a:r>
              <a:rPr lang="en-US" dirty="0" smtClean="0"/>
              <a:t>Tasks:</a:t>
            </a:r>
            <a:endParaRPr lang="en-US" dirty="0"/>
          </a:p>
        </p:txBody>
      </p:sp>
      <p:sp>
        <p:nvSpPr>
          <p:cNvPr id="4" name="Content Placeholder 3"/>
          <p:cNvSpPr>
            <a:spLocks noGrp="1"/>
          </p:cNvSpPr>
          <p:nvPr>
            <p:ph sz="half" idx="2"/>
          </p:nvPr>
        </p:nvSpPr>
        <p:spPr>
          <a:xfrm>
            <a:off x="609600" y="1854993"/>
            <a:ext cx="7349358" cy="4509704"/>
          </a:xfrm>
        </p:spPr>
        <p:txBody>
          <a:bodyPr>
            <a:normAutofit fontScale="92500" lnSpcReduction="20000"/>
          </a:bodyPr>
          <a:lstStyle/>
          <a:p>
            <a:pPr marL="457200" indent="-457200">
              <a:buFont typeface="+mj-lt"/>
              <a:buAutoNum type="arabicPeriod"/>
            </a:pPr>
            <a:r>
              <a:rPr lang="en-US" sz="3200" dirty="0" smtClean="0"/>
              <a:t>Get to know SAT Structure</a:t>
            </a:r>
          </a:p>
          <a:p>
            <a:pPr marL="857250" lvl="1" indent="-457200">
              <a:buFont typeface="Wingdings" panose="05000000000000000000" pitchFamily="2" charset="2"/>
              <a:buChar char="§"/>
            </a:pPr>
            <a:r>
              <a:rPr lang="en-US" sz="3200" dirty="0" smtClean="0"/>
              <a:t>What are the parts of the test?</a:t>
            </a:r>
          </a:p>
          <a:p>
            <a:pPr marL="857250" lvl="1" indent="-457200">
              <a:buFont typeface="Wingdings" panose="05000000000000000000" pitchFamily="2" charset="2"/>
              <a:buChar char="§"/>
            </a:pPr>
            <a:r>
              <a:rPr lang="en-US" sz="3200" dirty="0" smtClean="0"/>
              <a:t>How is each section structured?</a:t>
            </a:r>
          </a:p>
          <a:p>
            <a:pPr marL="857250" lvl="1" indent="-457200">
              <a:buFont typeface="Wingdings" panose="05000000000000000000" pitchFamily="2" charset="2"/>
              <a:buChar char="§"/>
            </a:pPr>
            <a:r>
              <a:rPr lang="en-US" sz="3200" dirty="0" smtClean="0"/>
              <a:t>What are some General tips for each Type of Test?</a:t>
            </a:r>
          </a:p>
          <a:p>
            <a:pPr marL="457200" indent="-457200">
              <a:buFont typeface="+mj-lt"/>
              <a:buAutoNum type="arabicPeriod"/>
            </a:pPr>
            <a:r>
              <a:rPr lang="en-US" sz="3200" dirty="0" smtClean="0"/>
              <a:t>Tips for Test Taking</a:t>
            </a:r>
          </a:p>
          <a:p>
            <a:pPr marL="857250" lvl="1" indent="-457200">
              <a:buFont typeface="Wingdings" panose="05000000000000000000" pitchFamily="2" charset="2"/>
              <a:buChar char="§"/>
            </a:pPr>
            <a:r>
              <a:rPr lang="en-US" sz="3200" dirty="0" smtClean="0"/>
              <a:t>PSAT Test Book Scavenger Hunt </a:t>
            </a:r>
          </a:p>
          <a:p>
            <a:pPr marL="457200" indent="-457200">
              <a:buFont typeface="+mj-lt"/>
              <a:buAutoNum type="arabicPeriod"/>
            </a:pPr>
            <a:r>
              <a:rPr lang="en-US" sz="3200" dirty="0" smtClean="0"/>
              <a:t>Tools to study with</a:t>
            </a:r>
          </a:p>
          <a:p>
            <a:pPr marL="857250" lvl="1" indent="-457200">
              <a:buFont typeface="Wingdings" panose="05000000000000000000" pitchFamily="2" charset="2"/>
              <a:buChar char="§"/>
            </a:pPr>
            <a:r>
              <a:rPr lang="en-US" sz="2800" dirty="0" smtClean="0"/>
              <a:t>Khan</a:t>
            </a:r>
          </a:p>
          <a:p>
            <a:pPr marL="857250" lvl="1" indent="-457200">
              <a:buFont typeface="Wingdings" panose="05000000000000000000" pitchFamily="2" charset="2"/>
              <a:buChar char="§"/>
            </a:pPr>
            <a:r>
              <a:rPr lang="en-US" sz="2800" dirty="0" smtClean="0"/>
              <a:t>PSAT Booklet</a:t>
            </a:r>
          </a:p>
          <a:p>
            <a:pPr marL="857250" lvl="1" indent="-457200">
              <a:buFont typeface="Wingdings" panose="05000000000000000000" pitchFamily="2" charset="2"/>
              <a:buChar char="§"/>
            </a:pPr>
            <a:endParaRPr lang="en-US" sz="2800" dirty="0" smtClean="0"/>
          </a:p>
        </p:txBody>
      </p:sp>
      <p:pic>
        <p:nvPicPr>
          <p:cNvPr id="1026" name="Picture 2" descr="http://launchphase2.com/wp-content/uploads/2013/04/S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958" y="1075914"/>
            <a:ext cx="3315229" cy="1558159"/>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Image result for agen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4833" y="3080997"/>
            <a:ext cx="3096603" cy="361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59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7340"/>
            <a:ext cx="6090745" cy="750121"/>
          </a:xfrm>
        </p:spPr>
        <p:txBody>
          <a:bodyPr>
            <a:normAutofit fontScale="90000"/>
          </a:bodyPr>
          <a:lstStyle/>
          <a:p>
            <a:r>
              <a:rPr lang="en-US" dirty="0" smtClean="0">
                <a:latin typeface="Aharoni" panose="02010803020104030203" pitchFamily="2" charset="-79"/>
                <a:cs typeface="Aharoni" panose="02010803020104030203" pitchFamily="2" charset="-79"/>
              </a:rPr>
              <a:t>SAT</a:t>
            </a:r>
            <a:r>
              <a:rPr lang="en-US" dirty="0" smtClean="0"/>
              <a:t> Format</a:t>
            </a:r>
            <a:endParaRPr lang="en-US" dirty="0"/>
          </a:p>
        </p:txBody>
      </p:sp>
      <p:sp>
        <p:nvSpPr>
          <p:cNvPr id="3" name="Content Placeholder 2"/>
          <p:cNvSpPr>
            <a:spLocks noGrp="1"/>
          </p:cNvSpPr>
          <p:nvPr>
            <p:ph idx="1"/>
          </p:nvPr>
        </p:nvSpPr>
        <p:spPr>
          <a:xfrm>
            <a:off x="357351" y="1213945"/>
            <a:ext cx="7809186" cy="5344509"/>
          </a:xfrm>
        </p:spPr>
        <p:txBody>
          <a:bodyPr>
            <a:normAutofit/>
          </a:bodyPr>
          <a:lstStyle/>
          <a:p>
            <a:pPr marL="171450" indent="-171450">
              <a:buFont typeface="Arial" charset="0"/>
              <a:buChar char="•"/>
            </a:pPr>
            <a:r>
              <a:rPr lang="en-US" dirty="0"/>
              <a:t>Emphasize that this is now a </a:t>
            </a:r>
            <a:r>
              <a:rPr lang="en-US" b="1" u="sng" dirty="0"/>
              <a:t>skills based test</a:t>
            </a:r>
            <a:r>
              <a:rPr lang="en-US" dirty="0"/>
              <a:t>, no longer memorization and obscure information</a:t>
            </a:r>
          </a:p>
          <a:p>
            <a:pPr marL="171450" indent="-171450">
              <a:buFont typeface="Arial" charset="0"/>
              <a:buChar char="•"/>
            </a:pPr>
            <a:r>
              <a:rPr lang="en-US" dirty="0" smtClean="0"/>
              <a:t>The </a:t>
            </a:r>
            <a:r>
              <a:rPr lang="en-US" dirty="0"/>
              <a:t>SAT is designed to </a:t>
            </a:r>
            <a:r>
              <a:rPr lang="en-US" i="1" dirty="0"/>
              <a:t>“reflect what you’re being taught in school, as well as the skills and knowledge you need to succeed in college and workforce training programs” </a:t>
            </a:r>
            <a:r>
              <a:rPr lang="en-US" dirty="0"/>
              <a:t>but </a:t>
            </a:r>
            <a:r>
              <a:rPr lang="en-US" b="1" u="sng" dirty="0"/>
              <a:t>practice</a:t>
            </a:r>
            <a:r>
              <a:rPr lang="en-US" dirty="0"/>
              <a:t> and </a:t>
            </a:r>
            <a:r>
              <a:rPr lang="en-US" b="1" u="sng" dirty="0"/>
              <a:t>familiarity </a:t>
            </a:r>
            <a:r>
              <a:rPr lang="en-US" dirty="0"/>
              <a:t>with the test will help students improve their scores</a:t>
            </a:r>
          </a:p>
        </p:txBody>
      </p:sp>
      <p:pic>
        <p:nvPicPr>
          <p:cNvPr id="1026" name="Picture 2" descr="Image result for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321" y="49294"/>
            <a:ext cx="3446240" cy="20462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803" y="2095500"/>
            <a:ext cx="4029075"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6753" y="1458726"/>
            <a:ext cx="7201418" cy="3996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smtClean="0"/>
              <a:t>Test Organization</a:t>
            </a:r>
          </a:p>
          <a:p>
            <a:pPr algn="ctr"/>
            <a:endParaRPr lang="en-US" sz="1050" u="sng" dirty="0" smtClean="0"/>
          </a:p>
          <a:p>
            <a:r>
              <a:rPr lang="en-US" sz="2400" dirty="0"/>
              <a:t>Total Time = 3 </a:t>
            </a:r>
            <a:r>
              <a:rPr lang="en-US" sz="2400" dirty="0" smtClean="0"/>
              <a:t>Hours</a:t>
            </a:r>
          </a:p>
          <a:p>
            <a:endParaRPr lang="en-US" sz="2400" dirty="0"/>
          </a:p>
          <a:p>
            <a:pPr lvl="1"/>
            <a:r>
              <a:rPr lang="en-US" sz="2400" dirty="0" smtClean="0"/>
              <a:t> *4 </a:t>
            </a:r>
            <a:r>
              <a:rPr lang="en-US" sz="2400" dirty="0"/>
              <a:t>separate tests</a:t>
            </a:r>
          </a:p>
          <a:p>
            <a:pPr lvl="2"/>
            <a:r>
              <a:rPr lang="en-US" sz="2400" dirty="0"/>
              <a:t>Reading = 65 minutes</a:t>
            </a:r>
          </a:p>
          <a:p>
            <a:pPr lvl="2"/>
            <a:r>
              <a:rPr lang="en-US" sz="2400" dirty="0"/>
              <a:t>Writing &amp; Languages = </a:t>
            </a:r>
            <a:r>
              <a:rPr lang="en-US" sz="2400" dirty="0" smtClean="0"/>
              <a:t>35 minutes</a:t>
            </a:r>
            <a:endParaRPr lang="en-US" sz="2400" dirty="0"/>
          </a:p>
          <a:p>
            <a:endParaRPr lang="en-US" sz="2400" b="1" dirty="0" smtClean="0"/>
          </a:p>
          <a:p>
            <a:r>
              <a:rPr lang="en-US" sz="2400" b="1" dirty="0"/>
              <a:t> </a:t>
            </a:r>
            <a:r>
              <a:rPr lang="en-US" sz="2400" b="1" dirty="0" smtClean="0"/>
              <a:t>            Short </a:t>
            </a:r>
            <a:r>
              <a:rPr lang="en-US" sz="2400" b="1" dirty="0"/>
              <a:t>Breaks between </a:t>
            </a:r>
          </a:p>
          <a:p>
            <a:pPr algn="ctr"/>
            <a:endParaRPr lang="en-US" dirty="0"/>
          </a:p>
        </p:txBody>
      </p:sp>
    </p:spTree>
    <p:extLst>
      <p:ext uri="{BB962C8B-B14F-4D97-AF65-F5344CB8AC3E}">
        <p14:creationId xmlns:p14="http://schemas.microsoft.com/office/powerpoint/2010/main" val="20632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49382"/>
            <a:ext cx="7135284" cy="1143000"/>
          </a:xfrm>
        </p:spPr>
        <p:txBody>
          <a:bodyPr/>
          <a:lstStyle/>
          <a:p>
            <a:r>
              <a:rPr lang="en-US" dirty="0" smtClean="0"/>
              <a:t>Parts of the Test</a:t>
            </a:r>
            <a:endParaRPr lang="en-US" dirty="0"/>
          </a:p>
        </p:txBody>
      </p:sp>
      <p:sp>
        <p:nvSpPr>
          <p:cNvPr id="4" name="Text Placeholder 3"/>
          <p:cNvSpPr>
            <a:spLocks noGrp="1"/>
          </p:cNvSpPr>
          <p:nvPr>
            <p:ph type="body" idx="1"/>
          </p:nvPr>
        </p:nvSpPr>
        <p:spPr/>
        <p:txBody>
          <a:bodyPr/>
          <a:lstStyle/>
          <a:p>
            <a:r>
              <a:rPr lang="en-US" dirty="0" smtClean="0"/>
              <a:t>Reading</a:t>
            </a:r>
            <a:endParaRPr lang="en-US" dirty="0"/>
          </a:p>
        </p:txBody>
      </p:sp>
      <p:sp>
        <p:nvSpPr>
          <p:cNvPr id="5" name="Content Placeholder 4"/>
          <p:cNvSpPr>
            <a:spLocks noGrp="1"/>
          </p:cNvSpPr>
          <p:nvPr>
            <p:ph sz="half" idx="2"/>
          </p:nvPr>
        </p:nvSpPr>
        <p:spPr>
          <a:xfrm>
            <a:off x="1981200" y="2174874"/>
            <a:ext cx="4040188" cy="4683126"/>
          </a:xfrm>
        </p:spPr>
        <p:txBody>
          <a:bodyPr>
            <a:normAutofit fontScale="85000" lnSpcReduction="10000"/>
          </a:bodyPr>
          <a:lstStyle/>
          <a:p>
            <a:r>
              <a:rPr lang="en-US" dirty="0" smtClean="0"/>
              <a:t>65 minutes</a:t>
            </a:r>
          </a:p>
          <a:p>
            <a:r>
              <a:rPr lang="en-US" dirty="0" smtClean="0"/>
              <a:t>52 total questions</a:t>
            </a:r>
          </a:p>
          <a:p>
            <a:r>
              <a:rPr lang="en-US" dirty="0" smtClean="0"/>
              <a:t>5 passages:</a:t>
            </a:r>
          </a:p>
          <a:p>
            <a:pPr lvl="1"/>
            <a:r>
              <a:rPr lang="en-US" dirty="0" smtClean="0"/>
              <a:t>Analyze and Use reasoning</a:t>
            </a:r>
          </a:p>
          <a:p>
            <a:pPr lvl="1"/>
            <a:r>
              <a:rPr lang="en-US" dirty="0" smtClean="0"/>
              <a:t>Identifies students ability to evaluate </a:t>
            </a:r>
          </a:p>
          <a:p>
            <a:pPr lvl="2"/>
            <a:r>
              <a:rPr lang="en-US" dirty="0" smtClean="0"/>
              <a:t>Command of evidence</a:t>
            </a:r>
          </a:p>
          <a:p>
            <a:pPr lvl="2"/>
            <a:r>
              <a:rPr lang="en-US" dirty="0" smtClean="0"/>
              <a:t>Words in Context</a:t>
            </a:r>
          </a:p>
          <a:p>
            <a:pPr lvl="2"/>
            <a:r>
              <a:rPr lang="en-US" dirty="0" smtClean="0"/>
              <a:t>Expression of Ideas </a:t>
            </a:r>
          </a:p>
          <a:p>
            <a:r>
              <a:rPr lang="en-US" dirty="0" smtClean="0"/>
              <a:t>Topics:</a:t>
            </a:r>
          </a:p>
          <a:p>
            <a:pPr lvl="1"/>
            <a:r>
              <a:rPr lang="en-US" dirty="0" smtClean="0"/>
              <a:t>Analysis in History/ Social Studies </a:t>
            </a:r>
          </a:p>
          <a:p>
            <a:pPr lvl="1"/>
            <a:r>
              <a:rPr lang="en-US" dirty="0" smtClean="0"/>
              <a:t>Analysis in Science </a:t>
            </a:r>
          </a:p>
          <a:p>
            <a:pPr lvl="1"/>
            <a:r>
              <a:rPr lang="en-US" dirty="0" smtClean="0"/>
              <a:t>Literature Passages</a:t>
            </a:r>
          </a:p>
          <a:p>
            <a:pPr lvl="1"/>
            <a:r>
              <a:rPr lang="en-US" dirty="0" smtClean="0"/>
              <a:t>Passage Length = 500 – 750 words with a range of complexities </a:t>
            </a:r>
          </a:p>
          <a:p>
            <a:endParaRPr lang="en-US" dirty="0"/>
          </a:p>
        </p:txBody>
      </p:sp>
      <p:sp>
        <p:nvSpPr>
          <p:cNvPr id="6" name="Text Placeholder 5"/>
          <p:cNvSpPr>
            <a:spLocks noGrp="1"/>
          </p:cNvSpPr>
          <p:nvPr>
            <p:ph type="body" sz="quarter" idx="3"/>
          </p:nvPr>
        </p:nvSpPr>
        <p:spPr/>
        <p:txBody>
          <a:bodyPr/>
          <a:lstStyle/>
          <a:p>
            <a:r>
              <a:rPr lang="en-US" dirty="0" smtClean="0"/>
              <a:t>Writing &amp; Language</a:t>
            </a:r>
            <a:endParaRPr lang="en-US" dirty="0"/>
          </a:p>
        </p:txBody>
      </p:sp>
      <p:sp>
        <p:nvSpPr>
          <p:cNvPr id="7" name="Content Placeholder 6"/>
          <p:cNvSpPr>
            <a:spLocks noGrp="1"/>
          </p:cNvSpPr>
          <p:nvPr>
            <p:ph sz="quarter" idx="4"/>
          </p:nvPr>
        </p:nvSpPr>
        <p:spPr>
          <a:xfrm>
            <a:off x="6169026" y="2174875"/>
            <a:ext cx="4041775" cy="4454525"/>
          </a:xfrm>
        </p:spPr>
        <p:txBody>
          <a:bodyPr>
            <a:normAutofit fontScale="92500" lnSpcReduction="10000"/>
          </a:bodyPr>
          <a:lstStyle/>
          <a:p>
            <a:r>
              <a:rPr lang="en-US" dirty="0" smtClean="0"/>
              <a:t>35 minutes</a:t>
            </a:r>
          </a:p>
          <a:p>
            <a:r>
              <a:rPr lang="en-US" dirty="0" smtClean="0"/>
              <a:t>44 Total questions</a:t>
            </a:r>
          </a:p>
          <a:p>
            <a:r>
              <a:rPr lang="en-US" dirty="0" smtClean="0"/>
              <a:t>4 passages:</a:t>
            </a:r>
          </a:p>
          <a:p>
            <a:pPr lvl="1"/>
            <a:r>
              <a:rPr lang="en-US" dirty="0" smtClean="0"/>
              <a:t>Revise and Improve expression of ideas/ sentence mechanics</a:t>
            </a:r>
          </a:p>
          <a:p>
            <a:r>
              <a:rPr lang="en-US" dirty="0" smtClean="0"/>
              <a:t>Topics: </a:t>
            </a:r>
          </a:p>
          <a:p>
            <a:pPr lvl="1"/>
            <a:r>
              <a:rPr lang="en-US" dirty="0" smtClean="0"/>
              <a:t>A range of topics from arguments to nonfiction narratives  about:</a:t>
            </a:r>
          </a:p>
          <a:p>
            <a:pPr lvl="2"/>
            <a:r>
              <a:rPr lang="en-US" dirty="0" smtClean="0"/>
              <a:t>Careers, history/ social studies, the humanities and science. (1 a piece)</a:t>
            </a:r>
          </a:p>
          <a:p>
            <a:pPr lvl="2"/>
            <a:r>
              <a:rPr lang="en-US" dirty="0" smtClean="0"/>
              <a:t>Passage length = 400 – 450 words</a:t>
            </a:r>
            <a:r>
              <a:rPr lang="en-US" dirty="0"/>
              <a:t> </a:t>
            </a:r>
            <a:r>
              <a:rPr lang="en-US" dirty="0" smtClean="0"/>
              <a:t>with a range of complexities</a:t>
            </a:r>
          </a:p>
        </p:txBody>
      </p:sp>
      <p:pic>
        <p:nvPicPr>
          <p:cNvPr id="4098" name="Picture 2" descr="http://cdn1.theodysseyonline.com/files/2016/01/04/6358753399419239161977355752_love%20rea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05052"/>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nothingintherulebook.files.wordpress.com/2015/09/stipula_fountain_p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5603" y="120486"/>
            <a:ext cx="2170004" cy="14478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904999" y="2049517"/>
            <a:ext cx="2635469" cy="907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1324303" y="2632838"/>
            <a:ext cx="627995" cy="457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2957367"/>
            <a:ext cx="1481959" cy="1015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minute 25 seconds Per Question</a:t>
            </a:r>
            <a:endParaRPr lang="en-US" dirty="0"/>
          </a:p>
        </p:txBody>
      </p:sp>
      <p:sp>
        <p:nvSpPr>
          <p:cNvPr id="14" name="Oval 13"/>
          <p:cNvSpPr/>
          <p:nvPr/>
        </p:nvSpPr>
        <p:spPr>
          <a:xfrm>
            <a:off x="6252415" y="2100043"/>
            <a:ext cx="2635469" cy="907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4" idx="6"/>
          </p:cNvCxnSpPr>
          <p:nvPr/>
        </p:nvCxnSpPr>
        <p:spPr>
          <a:xfrm flipV="1">
            <a:off x="8887884" y="2301765"/>
            <a:ext cx="1322917" cy="25220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175330" y="1730549"/>
            <a:ext cx="1481959" cy="1015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.79 seconds Per Question!</a:t>
            </a:r>
            <a:endParaRPr lang="en-US" dirty="0"/>
          </a:p>
        </p:txBody>
      </p:sp>
      <p:sp>
        <p:nvSpPr>
          <p:cNvPr id="15" name="TextBox 14"/>
          <p:cNvSpPr txBox="1"/>
          <p:nvPr/>
        </p:nvSpPr>
        <p:spPr>
          <a:xfrm>
            <a:off x="0" y="4044077"/>
            <a:ext cx="1904999" cy="2031325"/>
          </a:xfrm>
          <a:prstGeom prst="rect">
            <a:avLst/>
          </a:prstGeom>
          <a:noFill/>
        </p:spPr>
        <p:txBody>
          <a:bodyPr wrap="square" rtlCol="0">
            <a:spAutoFit/>
          </a:bodyPr>
          <a:lstStyle/>
          <a:p>
            <a:r>
              <a:rPr lang="en-US" dirty="0" smtClean="0"/>
              <a:t>*it is important to keep in mind that you’ll spend time reading the four single passages along with one pair of passages. </a:t>
            </a:r>
            <a:endParaRPr lang="en-US" dirty="0"/>
          </a:p>
        </p:txBody>
      </p:sp>
    </p:spTree>
    <p:extLst>
      <p:ext uri="{BB962C8B-B14F-4D97-AF65-F5344CB8AC3E}">
        <p14:creationId xmlns:p14="http://schemas.microsoft.com/office/powerpoint/2010/main" val="2887774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1574"/>
            <a:ext cx="10972800" cy="608231"/>
          </a:xfrm>
        </p:spPr>
        <p:txBody>
          <a:bodyPr>
            <a:normAutofit fontScale="90000"/>
          </a:bodyPr>
          <a:lstStyle/>
          <a:p>
            <a:r>
              <a:rPr lang="en-US" b="1" u="sng" dirty="0" smtClean="0"/>
              <a:t>Understand the Direction and Save Time!</a:t>
            </a:r>
            <a:endParaRPr lang="en-US" b="1" u="sng" dirty="0"/>
          </a:p>
        </p:txBody>
      </p:sp>
      <p:sp>
        <p:nvSpPr>
          <p:cNvPr id="7" name="Rectangle 6"/>
          <p:cNvSpPr/>
          <p:nvPr/>
        </p:nvSpPr>
        <p:spPr>
          <a:xfrm>
            <a:off x="173421" y="1462821"/>
            <a:ext cx="11839903" cy="4357090"/>
          </a:xfrm>
          <a:prstGeom prst="rect">
            <a:avLst/>
          </a:prstGeom>
        </p:spPr>
        <p:txBody>
          <a:bodyPr wrap="square">
            <a:spAutoFit/>
          </a:bodyPr>
          <a:lstStyle/>
          <a:p>
            <a:pPr>
              <a:lnSpc>
                <a:spcPct val="115000"/>
              </a:lnSpc>
              <a:spcAft>
                <a:spcPts val="100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Reading Test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65 Minutes, 52 Questions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u="sng" dirty="0">
                <a:latin typeface="Calibri" panose="020F0502020204030204" pitchFamily="34" charset="0"/>
                <a:ea typeface="Calibri" panose="020F0502020204030204" pitchFamily="34" charset="0"/>
                <a:cs typeface="Times New Roman" panose="02020603050405020304" pitchFamily="18" charset="0"/>
              </a:rPr>
              <a:t>Turn to Section 1 of your answer sheet to answer the questions in this section</a:t>
            </a:r>
            <a:r>
              <a:rPr lang="en-US" sz="2800" b="1" u="sng"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n-US" sz="2800" b="1" u="sng"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FFFFFF"/>
                </a:solidFill>
                <a:highlight>
                  <a:srgbClr val="000000"/>
                </a:highlight>
                <a:latin typeface="Calibri" panose="020F0502020204030204" pitchFamily="34" charset="0"/>
                <a:ea typeface="Calibri" panose="020F0502020204030204" pitchFamily="34" charset="0"/>
                <a:cs typeface="Times New Roman" panose="02020603050405020304" pitchFamily="18" charset="0"/>
              </a:rPr>
              <a:t>Directions</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latin typeface="Calibri" panose="020F0502020204030204" pitchFamily="34" charset="0"/>
                <a:ea typeface="Calibri" panose="020F0502020204030204" pitchFamily="34" charset="0"/>
                <a:cs typeface="Times New Roman" panose="02020603050405020304" pitchFamily="18" charset="0"/>
              </a:rPr>
              <a:t>Each passage or pair of passages below is followed by a number of questions. After reading each passage or pair, choose the best answer to each question based on what is stated or implied in the passage or passages and in any accompanying graphics (such as a table or graph).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p:cNvSpPr/>
          <p:nvPr/>
        </p:nvSpPr>
        <p:spPr>
          <a:xfrm>
            <a:off x="888642" y="3721994"/>
            <a:ext cx="4095482" cy="651311"/>
          </a:xfrm>
          <a:prstGeom prst="ellipse">
            <a:avLst/>
          </a:prstGeom>
          <a:no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Oval 8"/>
          <p:cNvSpPr/>
          <p:nvPr/>
        </p:nvSpPr>
        <p:spPr>
          <a:xfrm>
            <a:off x="2689537" y="4765183"/>
            <a:ext cx="2603680" cy="502276"/>
          </a:xfrm>
          <a:prstGeom prst="ellipse">
            <a:avLst/>
          </a:prstGeom>
          <a:no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Oval 9"/>
          <p:cNvSpPr/>
          <p:nvPr/>
        </p:nvSpPr>
        <p:spPr>
          <a:xfrm>
            <a:off x="3616815" y="5278998"/>
            <a:ext cx="3865809" cy="502276"/>
          </a:xfrm>
          <a:prstGeom prst="ellipse">
            <a:avLst/>
          </a:prstGeom>
          <a:no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2" name="Straight Connector 11"/>
          <p:cNvCxnSpPr/>
          <p:nvPr/>
        </p:nvCxnSpPr>
        <p:spPr>
          <a:xfrm flipV="1">
            <a:off x="1931831" y="1934915"/>
            <a:ext cx="2356834" cy="1841679"/>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39037" y="893445"/>
            <a:ext cx="2781837" cy="1185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Format</a:t>
            </a:r>
          </a:p>
          <a:p>
            <a:pPr algn="ctr"/>
            <a:r>
              <a:rPr lang="en-US" dirty="0" smtClean="0">
                <a:effectLst>
                  <a:outerShdw blurRad="38100" dist="38100" dir="2700000" algn="tl">
                    <a:srgbClr val="000000">
                      <a:alpha val="43137"/>
                    </a:srgbClr>
                  </a:outerShdw>
                </a:effectLst>
              </a:rPr>
              <a:t>5 Passages total</a:t>
            </a:r>
          </a:p>
          <a:p>
            <a:pPr algn="ctr"/>
            <a:r>
              <a:rPr lang="en-US" dirty="0" smtClean="0"/>
              <a:t>1 of these will be a pair (2) of passages</a:t>
            </a:r>
            <a:endParaRPr lang="en-US" dirty="0"/>
          </a:p>
        </p:txBody>
      </p:sp>
      <p:cxnSp>
        <p:nvCxnSpPr>
          <p:cNvPr id="15" name="Straight Connector 14"/>
          <p:cNvCxnSpPr/>
          <p:nvPr/>
        </p:nvCxnSpPr>
        <p:spPr>
          <a:xfrm flipV="1">
            <a:off x="4617076" y="2104459"/>
            <a:ext cx="2286000" cy="2686482"/>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452316" y="1094705"/>
            <a:ext cx="2923504" cy="1048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Content of the questions </a:t>
            </a:r>
            <a:endParaRPr lang="en-US" dirty="0"/>
          </a:p>
        </p:txBody>
      </p:sp>
      <p:sp>
        <p:nvSpPr>
          <p:cNvPr id="18" name="Rectangle 17"/>
          <p:cNvSpPr/>
          <p:nvPr/>
        </p:nvSpPr>
        <p:spPr>
          <a:xfrm>
            <a:off x="9208394" y="5278998"/>
            <a:ext cx="2374006" cy="119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Format</a:t>
            </a:r>
          </a:p>
          <a:p>
            <a:pPr algn="ctr"/>
            <a:r>
              <a:rPr lang="en-US" dirty="0" smtClean="0"/>
              <a:t>At least one of the passages will have a table/ graph </a:t>
            </a:r>
            <a:endParaRPr lang="en-US" dirty="0"/>
          </a:p>
        </p:txBody>
      </p:sp>
      <p:cxnSp>
        <p:nvCxnSpPr>
          <p:cNvPr id="20" name="Straight Connector 19"/>
          <p:cNvCxnSpPr>
            <a:stCxn id="10" idx="6"/>
          </p:cNvCxnSpPr>
          <p:nvPr/>
        </p:nvCxnSpPr>
        <p:spPr>
          <a:xfrm flipV="1">
            <a:off x="7482624" y="5525037"/>
            <a:ext cx="1725770" cy="50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39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670"/>
            <a:ext cx="10972800" cy="560934"/>
          </a:xfrm>
        </p:spPr>
        <p:txBody>
          <a:bodyPr>
            <a:normAutofit fontScale="90000"/>
          </a:bodyPr>
          <a:lstStyle/>
          <a:p>
            <a:r>
              <a:rPr lang="en-US" b="1" u="sng" dirty="0" smtClean="0"/>
              <a:t>Understand the Direction and Save Time!</a:t>
            </a:r>
            <a:endParaRPr lang="en-US" b="1" u="sng" dirty="0"/>
          </a:p>
        </p:txBody>
      </p:sp>
      <p:sp>
        <p:nvSpPr>
          <p:cNvPr id="5" name="Rectangle 4"/>
          <p:cNvSpPr/>
          <p:nvPr/>
        </p:nvSpPr>
        <p:spPr>
          <a:xfrm>
            <a:off x="459827" y="845963"/>
            <a:ext cx="11272345" cy="5817105"/>
          </a:xfrm>
          <a:prstGeom prst="rect">
            <a:avLst/>
          </a:prstGeom>
        </p:spPr>
        <p:txBody>
          <a:bodyPr wrap="square">
            <a:spAutoFit/>
          </a:bodyPr>
          <a:lstStyle/>
          <a:p>
            <a:pPr>
              <a:lnSpc>
                <a:spcPct val="115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Writing and Language Test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35 Minutes, 44 Questions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Turn to Section 2 of your answer sheet to answer the questions in this section.____________</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Each passage below is accompanied by a number of questions. For some questions, you will consider how the passage might be revised to improve the expression of ideas. For other questions, you will consider how the passage might be edited to correct errors in sentence structure, usage, or punctuation. A passage or a question may be accompanied by one or more graphics (such as a table or graph) that you will consider as you make revising and editing decisions.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Some questions will direct you to an underlined portion of a passage. Other questions will direct you to a location in a passage or ask you to think about the passage as a whole.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After reading each passage, choose the answer to each question that most effectively improves the quality of writing in the passage or that makes the passage conform to the conventions of standard written English. Many questions include a “NO CHANGE” option. Choose that option if you think the best choice is to leave the relevant portion of the passage as it is.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p:cNvSpPr/>
          <p:nvPr/>
        </p:nvSpPr>
        <p:spPr>
          <a:xfrm>
            <a:off x="2704563" y="2794714"/>
            <a:ext cx="4546243" cy="3863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Oval 6"/>
          <p:cNvSpPr/>
          <p:nvPr/>
        </p:nvSpPr>
        <p:spPr>
          <a:xfrm>
            <a:off x="3245476" y="3181080"/>
            <a:ext cx="7173532" cy="3863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a:off x="3773510" y="5863926"/>
            <a:ext cx="2575776" cy="3863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4262283" y="629100"/>
            <a:ext cx="4053347" cy="1277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Format</a:t>
            </a:r>
          </a:p>
          <a:p>
            <a:pPr algn="ctr"/>
            <a:endParaRPr lang="en-US" u="sng" dirty="0" smtClean="0"/>
          </a:p>
          <a:p>
            <a:pPr algn="ctr"/>
            <a:r>
              <a:rPr lang="en-US" dirty="0" smtClean="0"/>
              <a:t>Revise/ Edit – to improve and correct </a:t>
            </a:r>
            <a:endParaRPr lang="en-US" dirty="0"/>
          </a:p>
        </p:txBody>
      </p:sp>
      <p:cxnSp>
        <p:nvCxnSpPr>
          <p:cNvPr id="11" name="Straight Connector 10"/>
          <p:cNvCxnSpPr/>
          <p:nvPr/>
        </p:nvCxnSpPr>
        <p:spPr>
          <a:xfrm flipV="1">
            <a:off x="5220929" y="1887794"/>
            <a:ext cx="427703" cy="90692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790039" y="629100"/>
            <a:ext cx="2792361" cy="1277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Unique Answer Options</a:t>
            </a:r>
          </a:p>
          <a:p>
            <a:pPr algn="ctr"/>
            <a:endParaRPr lang="en-US" dirty="0"/>
          </a:p>
          <a:p>
            <a:pPr algn="ctr"/>
            <a:r>
              <a:rPr lang="en-US" dirty="0" smtClean="0"/>
              <a:t>“No Change” if the sentence is correct </a:t>
            </a:r>
          </a:p>
          <a:p>
            <a:pPr algn="ctr"/>
            <a:endParaRPr lang="en-US" dirty="0"/>
          </a:p>
        </p:txBody>
      </p:sp>
      <p:cxnSp>
        <p:nvCxnSpPr>
          <p:cNvPr id="14" name="Straight Connector 13"/>
          <p:cNvCxnSpPr/>
          <p:nvPr/>
        </p:nvCxnSpPr>
        <p:spPr>
          <a:xfrm flipV="1">
            <a:off x="6061588" y="1902542"/>
            <a:ext cx="3465871" cy="39761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52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4" y="368602"/>
            <a:ext cx="10972800" cy="955072"/>
          </a:xfrm>
        </p:spPr>
        <p:txBody>
          <a:bodyPr/>
          <a:lstStyle/>
          <a:p>
            <a:r>
              <a:rPr lang="en-US" b="1" u="sng" dirty="0" smtClean="0"/>
              <a:t>General Pointers</a:t>
            </a:r>
            <a:endParaRPr lang="en-US" b="1" u="sng" dirty="0"/>
          </a:p>
        </p:txBody>
      </p:sp>
      <p:sp>
        <p:nvSpPr>
          <p:cNvPr id="3" name="Text Placeholder 2"/>
          <p:cNvSpPr>
            <a:spLocks noGrp="1"/>
          </p:cNvSpPr>
          <p:nvPr>
            <p:ph type="body" idx="1"/>
          </p:nvPr>
        </p:nvSpPr>
        <p:spPr/>
        <p:txBody>
          <a:bodyPr/>
          <a:lstStyle/>
          <a:p>
            <a:r>
              <a:rPr lang="en-US" dirty="0"/>
              <a:t>Key Section </a:t>
            </a:r>
            <a:r>
              <a:rPr lang="en-US" dirty="0" smtClean="0"/>
              <a:t>Strategies</a:t>
            </a:r>
            <a:endParaRPr lang="en-US" dirty="0"/>
          </a:p>
        </p:txBody>
      </p:sp>
      <p:sp>
        <p:nvSpPr>
          <p:cNvPr id="4" name="Content Placeholder 3"/>
          <p:cNvSpPr>
            <a:spLocks noGrp="1"/>
          </p:cNvSpPr>
          <p:nvPr>
            <p:ph sz="half" idx="2"/>
          </p:nvPr>
        </p:nvSpPr>
        <p:spPr/>
        <p:txBody>
          <a:bodyPr/>
          <a:lstStyle/>
          <a:p>
            <a:r>
              <a:rPr lang="en-US" dirty="0"/>
              <a:t>Understand the ‘Natural Order’ of Reading Passage Questions</a:t>
            </a:r>
          </a:p>
          <a:p>
            <a:endParaRPr lang="en-US" sz="900" dirty="0"/>
          </a:p>
          <a:p>
            <a:r>
              <a:rPr lang="en-US" dirty="0"/>
              <a:t>Don’t fall for the Challenging wording</a:t>
            </a:r>
          </a:p>
          <a:p>
            <a:pPr marL="0" indent="0">
              <a:buNone/>
            </a:pPr>
            <a:endParaRPr lang="en-US" sz="1000" dirty="0"/>
          </a:p>
          <a:p>
            <a:r>
              <a:rPr lang="en-US" b="1" dirty="0"/>
              <a:t>Active Reading</a:t>
            </a:r>
            <a:r>
              <a:rPr lang="en-US" dirty="0"/>
              <a:t> – </a:t>
            </a:r>
            <a:r>
              <a:rPr lang="en-US" u="sng" dirty="0"/>
              <a:t>Take Notes as you read!</a:t>
            </a:r>
          </a:p>
          <a:p>
            <a:endParaRPr lang="en-US" sz="900" dirty="0"/>
          </a:p>
          <a:p>
            <a:r>
              <a:rPr lang="en-US" dirty="0"/>
              <a:t>Time Management </a:t>
            </a:r>
          </a:p>
        </p:txBody>
      </p:sp>
      <p:sp>
        <p:nvSpPr>
          <p:cNvPr id="5" name="Text Placeholder 4"/>
          <p:cNvSpPr>
            <a:spLocks noGrp="1"/>
          </p:cNvSpPr>
          <p:nvPr>
            <p:ph type="body" sz="quarter" idx="3"/>
          </p:nvPr>
        </p:nvSpPr>
        <p:spPr>
          <a:xfrm>
            <a:off x="8887883" y="526257"/>
            <a:ext cx="2934866" cy="639762"/>
          </a:xfrm>
        </p:spPr>
        <p:txBody>
          <a:bodyPr/>
          <a:lstStyle/>
          <a:p>
            <a:endParaRPr lang="en-US" dirty="0"/>
          </a:p>
        </p:txBody>
      </p:sp>
      <p:sp>
        <p:nvSpPr>
          <p:cNvPr id="6" name="Content Placeholder 5"/>
          <p:cNvSpPr>
            <a:spLocks noGrp="1"/>
          </p:cNvSpPr>
          <p:nvPr>
            <p:ph sz="quarter" idx="4"/>
          </p:nvPr>
        </p:nvSpPr>
        <p:spPr>
          <a:xfrm>
            <a:off x="6193367" y="1535113"/>
            <a:ext cx="5883019" cy="3226074"/>
          </a:xfrm>
          <a:solidFill>
            <a:srgbClr val="00B0F0"/>
          </a:solidFill>
        </p:spPr>
        <p:txBody>
          <a:bodyPr>
            <a:normAutofit fontScale="92500" lnSpcReduction="20000"/>
          </a:bodyPr>
          <a:lstStyle/>
          <a:p>
            <a:pPr marL="0" indent="0">
              <a:buNone/>
            </a:pPr>
            <a:r>
              <a:rPr lang="en-US" b="1" dirty="0" smtClean="0"/>
              <a:t>Natural Order?</a:t>
            </a:r>
          </a:p>
          <a:p>
            <a:r>
              <a:rPr lang="en-US" dirty="0" smtClean="0"/>
              <a:t>You’ll </a:t>
            </a:r>
            <a:r>
              <a:rPr lang="en-US" dirty="0"/>
              <a:t>find questions about the passage as a whole — questions about the main idea or point of view, for example — early on in each </a:t>
            </a:r>
            <a:r>
              <a:rPr lang="en-US" dirty="0" smtClean="0"/>
              <a:t>set. </a:t>
            </a:r>
          </a:p>
          <a:p>
            <a:r>
              <a:rPr lang="en-US" dirty="0" smtClean="0"/>
              <a:t>Questions </a:t>
            </a:r>
            <a:r>
              <a:rPr lang="en-US" dirty="0"/>
              <a:t>about specific parts of the passage come later. </a:t>
            </a:r>
            <a:endParaRPr lang="en-US" dirty="0" smtClean="0"/>
          </a:p>
          <a:p>
            <a:r>
              <a:rPr lang="en-US" dirty="0" smtClean="0"/>
              <a:t>Questions </a:t>
            </a:r>
            <a:r>
              <a:rPr lang="en-US" dirty="0"/>
              <a:t>about graphics and questions linking paired passages typically come near the end of the sequence. </a:t>
            </a:r>
          </a:p>
        </p:txBody>
      </p:sp>
      <p:cxnSp>
        <p:nvCxnSpPr>
          <p:cNvPr id="8" name="Straight Arrow Connector 7"/>
          <p:cNvCxnSpPr/>
          <p:nvPr/>
        </p:nvCxnSpPr>
        <p:spPr>
          <a:xfrm flipV="1">
            <a:off x="4635062" y="1813034"/>
            <a:ext cx="1361455" cy="361842"/>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pic>
        <p:nvPicPr>
          <p:cNvPr id="11" name="Picture 4" descr="http://www.kaptest.com/static/img/SAT_HOME_2016/FREE_PRAC_INFO/Turbo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602" y="4581324"/>
            <a:ext cx="1264920" cy="109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fltVal val="0"/>
                                          </p:val>
                                        </p:tav>
                                        <p:tav tm="100000">
                                          <p:val>
                                            <p:strVal val="#ppt_w"/>
                                          </p:val>
                                        </p:tav>
                                      </p:tavLst>
                                    </p:anim>
                                    <p:anim calcmode="lin" valueType="num">
                                      <p:cBhvr>
                                        <p:cTn id="60" dur="1000" fill="hold"/>
                                        <p:tgtEl>
                                          <p:spTgt spid="11"/>
                                        </p:tgtEl>
                                        <p:attrNameLst>
                                          <p:attrName>ppt_h</p:attrName>
                                        </p:attrNameLst>
                                      </p:cBhvr>
                                      <p:tavLst>
                                        <p:tav tm="0">
                                          <p:val>
                                            <p:fltVal val="0"/>
                                          </p:val>
                                        </p:tav>
                                        <p:tav tm="100000">
                                          <p:val>
                                            <p:strVal val="#ppt_h"/>
                                          </p:val>
                                        </p:tav>
                                      </p:tavLst>
                                    </p:anim>
                                    <p:anim calcmode="lin" valueType="num">
                                      <p:cBhvr>
                                        <p:cTn id="61" dur="1000" fill="hold"/>
                                        <p:tgtEl>
                                          <p:spTgt spid="11"/>
                                        </p:tgtEl>
                                        <p:attrNameLst>
                                          <p:attrName>style.rotation</p:attrName>
                                        </p:attrNameLst>
                                      </p:cBhvr>
                                      <p:tavLst>
                                        <p:tav tm="0">
                                          <p:val>
                                            <p:fltVal val="90"/>
                                          </p:val>
                                        </p:tav>
                                        <p:tav tm="100000">
                                          <p:val>
                                            <p:fltVal val="0"/>
                                          </p:val>
                                        </p:tav>
                                      </p:tavLst>
                                    </p:anim>
                                    <p:animEffect transition="in" filter="fade">
                                      <p:cBhvr>
                                        <p:cTn id="6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378372" y="915989"/>
            <a:ext cx="7055891" cy="1843087"/>
          </a:xfrm>
        </p:spPr>
        <p:txBody>
          <a:bodyPr>
            <a:normAutofit/>
          </a:bodyPr>
          <a:lstStyle/>
          <a:p>
            <a:pPr marL="0" indent="0">
              <a:buFontTx/>
              <a:buChar char="•"/>
            </a:pPr>
            <a:r>
              <a:rPr lang="en-US" altLang="en-US" sz="1800" dirty="0"/>
              <a:t> </a:t>
            </a:r>
            <a:r>
              <a:rPr lang="en-US" altLang="en-US" sz="2400" dirty="0"/>
              <a:t>Two math sections (80 minutes - 58 questions.)</a:t>
            </a:r>
          </a:p>
          <a:p>
            <a:pPr marL="457200" lvl="1" indent="0"/>
            <a:r>
              <a:rPr lang="en-US" altLang="en-US" sz="2400" dirty="0"/>
              <a:t>3 – 25 minutes with 20 questions </a:t>
            </a:r>
            <a:r>
              <a:rPr lang="en-US" altLang="en-US" sz="2400" b="1" dirty="0"/>
              <a:t>non-calculator</a:t>
            </a:r>
          </a:p>
          <a:p>
            <a:pPr marL="457200" lvl="1" indent="0"/>
            <a:r>
              <a:rPr lang="en-US" altLang="en-US" sz="2400" dirty="0"/>
              <a:t>4 – 55 minutes with 38 questions  with a calculator </a:t>
            </a:r>
          </a:p>
        </p:txBody>
      </p:sp>
      <p:grpSp>
        <p:nvGrpSpPr>
          <p:cNvPr id="2" name="Group 54"/>
          <p:cNvGrpSpPr>
            <a:grpSpLocks/>
          </p:cNvGrpSpPr>
          <p:nvPr/>
        </p:nvGrpSpPr>
        <p:grpSpPr bwMode="auto">
          <a:xfrm>
            <a:off x="7392989" y="1087821"/>
            <a:ext cx="4588804" cy="2191955"/>
            <a:chOff x="384" y="2976"/>
            <a:chExt cx="1886" cy="1026"/>
          </a:xfrm>
        </p:grpSpPr>
        <p:sp>
          <p:nvSpPr>
            <p:cNvPr id="13323" name="Rectangle 55"/>
            <p:cNvSpPr>
              <a:spLocks noChangeArrowheads="1"/>
            </p:cNvSpPr>
            <p:nvPr/>
          </p:nvSpPr>
          <p:spPr bwMode="auto">
            <a:xfrm>
              <a:off x="686" y="3504"/>
              <a:ext cx="144" cy="144"/>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n-US" altLang="en-US" sz="1800">
                <a:solidFill>
                  <a:schemeClr val="tx1"/>
                </a:solidFill>
              </a:endParaRPr>
            </a:p>
          </p:txBody>
        </p:sp>
        <p:sp>
          <p:nvSpPr>
            <p:cNvPr id="13324" name="Rectangle 56"/>
            <p:cNvSpPr>
              <a:spLocks noChangeArrowheads="1"/>
            </p:cNvSpPr>
            <p:nvPr/>
          </p:nvSpPr>
          <p:spPr bwMode="auto">
            <a:xfrm>
              <a:off x="830" y="3456"/>
              <a:ext cx="144" cy="192"/>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n-US" altLang="en-US" sz="1800">
                <a:solidFill>
                  <a:schemeClr val="tx1"/>
                </a:solidFill>
              </a:endParaRPr>
            </a:p>
          </p:txBody>
        </p:sp>
        <p:sp>
          <p:nvSpPr>
            <p:cNvPr id="13325" name="Rectangle 57"/>
            <p:cNvSpPr>
              <a:spLocks noChangeArrowheads="1"/>
            </p:cNvSpPr>
            <p:nvPr/>
          </p:nvSpPr>
          <p:spPr bwMode="auto">
            <a:xfrm>
              <a:off x="974" y="3408"/>
              <a:ext cx="144" cy="24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n-US" altLang="en-US" sz="1800">
                <a:solidFill>
                  <a:schemeClr val="tx1"/>
                </a:solidFill>
              </a:endParaRPr>
            </a:p>
          </p:txBody>
        </p:sp>
        <p:sp>
          <p:nvSpPr>
            <p:cNvPr id="13326" name="Rectangle 58"/>
            <p:cNvSpPr>
              <a:spLocks noChangeArrowheads="1"/>
            </p:cNvSpPr>
            <p:nvPr/>
          </p:nvSpPr>
          <p:spPr bwMode="auto">
            <a:xfrm>
              <a:off x="1118" y="3360"/>
              <a:ext cx="144" cy="2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n-US" altLang="en-US" sz="1800">
                <a:solidFill>
                  <a:schemeClr val="tx1"/>
                </a:solidFill>
              </a:endParaRPr>
            </a:p>
          </p:txBody>
        </p:sp>
        <p:sp>
          <p:nvSpPr>
            <p:cNvPr id="13327" name="Rectangle 59"/>
            <p:cNvSpPr>
              <a:spLocks noChangeArrowheads="1"/>
            </p:cNvSpPr>
            <p:nvPr/>
          </p:nvSpPr>
          <p:spPr bwMode="auto">
            <a:xfrm>
              <a:off x="1262" y="3312"/>
              <a:ext cx="14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n-US" altLang="en-US" sz="1800">
                <a:solidFill>
                  <a:schemeClr val="tx1"/>
                </a:solidFill>
              </a:endParaRPr>
            </a:p>
          </p:txBody>
        </p:sp>
        <p:sp>
          <p:nvSpPr>
            <p:cNvPr id="13328" name="Rectangle 60"/>
            <p:cNvSpPr>
              <a:spLocks noChangeArrowheads="1"/>
            </p:cNvSpPr>
            <p:nvPr/>
          </p:nvSpPr>
          <p:spPr bwMode="auto">
            <a:xfrm>
              <a:off x="1406" y="3504"/>
              <a:ext cx="144" cy="144"/>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n-US" altLang="en-US" sz="1800">
                <a:solidFill>
                  <a:schemeClr val="tx1"/>
                </a:solidFill>
              </a:endParaRPr>
            </a:p>
          </p:txBody>
        </p:sp>
        <p:sp>
          <p:nvSpPr>
            <p:cNvPr id="13329" name="Rectangle 61"/>
            <p:cNvSpPr>
              <a:spLocks noChangeArrowheads="1"/>
            </p:cNvSpPr>
            <p:nvPr/>
          </p:nvSpPr>
          <p:spPr bwMode="auto">
            <a:xfrm>
              <a:off x="1550" y="3456"/>
              <a:ext cx="144" cy="192"/>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n-US" altLang="en-US" sz="1800">
                <a:solidFill>
                  <a:schemeClr val="tx1"/>
                </a:solidFill>
              </a:endParaRPr>
            </a:p>
          </p:txBody>
        </p:sp>
        <p:sp>
          <p:nvSpPr>
            <p:cNvPr id="13330" name="Rectangle 62"/>
            <p:cNvSpPr>
              <a:spLocks noChangeArrowheads="1"/>
            </p:cNvSpPr>
            <p:nvPr/>
          </p:nvSpPr>
          <p:spPr bwMode="auto">
            <a:xfrm>
              <a:off x="1694" y="3408"/>
              <a:ext cx="144" cy="240"/>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n-US" altLang="en-US" sz="1800">
                <a:solidFill>
                  <a:schemeClr val="tx1"/>
                </a:solidFill>
              </a:endParaRPr>
            </a:p>
          </p:txBody>
        </p:sp>
        <p:sp>
          <p:nvSpPr>
            <p:cNvPr id="13331" name="Rectangle 63"/>
            <p:cNvSpPr>
              <a:spLocks noChangeArrowheads="1"/>
            </p:cNvSpPr>
            <p:nvPr/>
          </p:nvSpPr>
          <p:spPr bwMode="auto">
            <a:xfrm>
              <a:off x="1838" y="3360"/>
              <a:ext cx="144" cy="288"/>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n-US" altLang="en-US" sz="1800">
                <a:solidFill>
                  <a:schemeClr val="tx1"/>
                </a:solidFill>
              </a:endParaRPr>
            </a:p>
          </p:txBody>
        </p:sp>
        <p:sp>
          <p:nvSpPr>
            <p:cNvPr id="13332" name="Rectangle 64"/>
            <p:cNvSpPr>
              <a:spLocks noChangeArrowheads="1"/>
            </p:cNvSpPr>
            <p:nvPr/>
          </p:nvSpPr>
          <p:spPr bwMode="auto">
            <a:xfrm>
              <a:off x="1982" y="3312"/>
              <a:ext cx="144" cy="336"/>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n-US" altLang="en-US" sz="1800">
                <a:solidFill>
                  <a:schemeClr val="tx1"/>
                </a:solidFill>
              </a:endParaRPr>
            </a:p>
          </p:txBody>
        </p:sp>
        <p:sp>
          <p:nvSpPr>
            <p:cNvPr id="13333" name="Rectangle 65"/>
            <p:cNvSpPr>
              <a:spLocks noChangeArrowheads="1"/>
            </p:cNvSpPr>
            <p:nvPr/>
          </p:nvSpPr>
          <p:spPr bwMode="auto">
            <a:xfrm>
              <a:off x="686" y="2976"/>
              <a:ext cx="1584"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n-US" altLang="en-US" sz="1800">
                <a:solidFill>
                  <a:schemeClr val="tx1"/>
                </a:solidFill>
              </a:endParaRPr>
            </a:p>
          </p:txBody>
        </p:sp>
        <p:sp>
          <p:nvSpPr>
            <p:cNvPr id="13334" name="Text Box 66"/>
            <p:cNvSpPr txBox="1">
              <a:spLocks noChangeArrowheads="1"/>
            </p:cNvSpPr>
            <p:nvPr/>
          </p:nvSpPr>
          <p:spPr bwMode="auto">
            <a:xfrm>
              <a:off x="666" y="3676"/>
              <a:ext cx="150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1600">
                  <a:solidFill>
                    <a:schemeClr val="tx1"/>
                  </a:solidFill>
                </a:rPr>
                <a:t>1  2  3  4  5  6  7  8  9 10</a:t>
              </a:r>
            </a:p>
          </p:txBody>
        </p:sp>
        <p:sp>
          <p:nvSpPr>
            <p:cNvPr id="13335" name="Text Box 67"/>
            <p:cNvSpPr txBox="1">
              <a:spLocks noChangeArrowheads="1"/>
            </p:cNvSpPr>
            <p:nvPr/>
          </p:nvSpPr>
          <p:spPr bwMode="auto">
            <a:xfrm>
              <a:off x="782" y="3033"/>
              <a:ext cx="44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pPr>
              <a:r>
                <a:rPr lang="en-US" altLang="en-US" sz="1200">
                  <a:solidFill>
                    <a:schemeClr val="tx1"/>
                  </a:solidFill>
                </a:rPr>
                <a:t>Multiple</a:t>
              </a:r>
            </a:p>
            <a:p>
              <a:pPr algn="ctr" eaLnBrk="1" hangingPunct="1">
                <a:lnSpc>
                  <a:spcPct val="90000"/>
                </a:lnSpc>
                <a:spcBef>
                  <a:spcPct val="0"/>
                </a:spcBef>
              </a:pPr>
              <a:r>
                <a:rPr lang="en-US" altLang="en-US" sz="1200">
                  <a:solidFill>
                    <a:schemeClr val="tx1"/>
                  </a:solidFill>
                </a:rPr>
                <a:t>Choice</a:t>
              </a:r>
            </a:p>
          </p:txBody>
        </p:sp>
        <p:sp>
          <p:nvSpPr>
            <p:cNvPr id="13336" name="Text Box 68"/>
            <p:cNvSpPr txBox="1">
              <a:spLocks noChangeArrowheads="1"/>
            </p:cNvSpPr>
            <p:nvPr/>
          </p:nvSpPr>
          <p:spPr bwMode="auto">
            <a:xfrm>
              <a:off x="1570" y="3130"/>
              <a:ext cx="40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pPr>
              <a:r>
                <a:rPr lang="en-US" altLang="en-US" sz="1200">
                  <a:solidFill>
                    <a:schemeClr val="tx1"/>
                  </a:solidFill>
                </a:rPr>
                <a:t>Grid-In</a:t>
              </a:r>
            </a:p>
          </p:txBody>
        </p:sp>
        <p:sp>
          <p:nvSpPr>
            <p:cNvPr id="13337" name="Text Box 69"/>
            <p:cNvSpPr txBox="1">
              <a:spLocks noChangeArrowheads="1"/>
            </p:cNvSpPr>
            <p:nvPr/>
          </p:nvSpPr>
          <p:spPr bwMode="auto">
            <a:xfrm>
              <a:off x="1020" y="3840"/>
              <a:ext cx="86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pPr>
              <a:r>
                <a:rPr lang="en-US" altLang="en-US" sz="1200">
                  <a:solidFill>
                    <a:schemeClr val="tx1"/>
                  </a:solidFill>
                </a:rPr>
                <a:t>Question Number</a:t>
              </a:r>
            </a:p>
          </p:txBody>
        </p:sp>
        <p:sp>
          <p:nvSpPr>
            <p:cNvPr id="13338" name="Text Box 70"/>
            <p:cNvSpPr txBox="1">
              <a:spLocks noChangeArrowheads="1"/>
            </p:cNvSpPr>
            <p:nvPr/>
          </p:nvSpPr>
          <p:spPr bwMode="auto">
            <a:xfrm rot="-5400000">
              <a:off x="295" y="3227"/>
              <a:ext cx="47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5000"/>
                </a:lnSpc>
                <a:spcBef>
                  <a:spcPct val="0"/>
                </a:spcBef>
              </a:pPr>
              <a:r>
                <a:rPr lang="en-US" altLang="en-US" sz="1200">
                  <a:solidFill>
                    <a:schemeClr val="tx1"/>
                  </a:solidFill>
                </a:rPr>
                <a:t>Level of</a:t>
              </a:r>
            </a:p>
            <a:p>
              <a:pPr algn="ctr" eaLnBrk="1" hangingPunct="1">
                <a:lnSpc>
                  <a:spcPct val="105000"/>
                </a:lnSpc>
                <a:spcBef>
                  <a:spcPct val="0"/>
                </a:spcBef>
              </a:pPr>
              <a:r>
                <a:rPr lang="en-US" altLang="en-US" sz="1200">
                  <a:solidFill>
                    <a:schemeClr val="tx1"/>
                  </a:solidFill>
                </a:rPr>
                <a:t>Difficulty</a:t>
              </a:r>
            </a:p>
          </p:txBody>
        </p:sp>
        <p:sp>
          <p:nvSpPr>
            <p:cNvPr id="13339" name="Line 71"/>
            <p:cNvSpPr>
              <a:spLocks noChangeShapeType="1"/>
            </p:cNvSpPr>
            <p:nvPr/>
          </p:nvSpPr>
          <p:spPr bwMode="auto">
            <a:xfrm flipV="1">
              <a:off x="535" y="3072"/>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316" name="Text Box 73"/>
          <p:cNvSpPr txBox="1">
            <a:spLocks noChangeArrowheads="1"/>
          </p:cNvSpPr>
          <p:nvPr/>
        </p:nvSpPr>
        <p:spPr bwMode="auto">
          <a:xfrm>
            <a:off x="804014" y="87313"/>
            <a:ext cx="448791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pPr>
            <a:r>
              <a:rPr lang="en-US" altLang="en-US" sz="3600" b="1" dirty="0" smtClean="0">
                <a:latin typeface="Algerian" panose="04020705040A02060702" pitchFamily="82" charset="0"/>
              </a:rPr>
              <a:t>Math Section</a:t>
            </a:r>
            <a:endParaRPr lang="en-US" altLang="en-US" sz="3600" b="1" dirty="0">
              <a:latin typeface="Algerian" panose="04020705040A02060702" pitchFamily="82" charset="0"/>
            </a:endParaRPr>
          </a:p>
        </p:txBody>
      </p:sp>
      <p:sp>
        <p:nvSpPr>
          <p:cNvPr id="13317" name="Text Box 77"/>
          <p:cNvSpPr txBox="1">
            <a:spLocks noChangeArrowheads="1"/>
          </p:cNvSpPr>
          <p:nvPr/>
        </p:nvSpPr>
        <p:spPr bwMode="auto">
          <a:xfrm>
            <a:off x="5562601" y="239713"/>
            <a:ext cx="4721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r>
              <a:rPr lang="en-US" altLang="en-US" sz="2800" b="1"/>
              <a:t>Math Section Format</a:t>
            </a:r>
          </a:p>
        </p:txBody>
      </p:sp>
      <p:sp>
        <p:nvSpPr>
          <p:cNvPr id="28751" name="Rectangle 79"/>
          <p:cNvSpPr>
            <a:spLocks noChangeArrowheads="1"/>
          </p:cNvSpPr>
          <p:nvPr/>
        </p:nvSpPr>
        <p:spPr bwMode="auto">
          <a:xfrm>
            <a:off x="1370589" y="2557463"/>
            <a:ext cx="50292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1800" dirty="0">
                <a:solidFill>
                  <a:schemeClr val="tx1"/>
                </a:solidFill>
              </a:rPr>
              <a:t> Question arrangement: </a:t>
            </a:r>
          </a:p>
          <a:p>
            <a:pPr lvl="1" eaLnBrk="1" hangingPunct="1"/>
            <a:r>
              <a:rPr lang="en-US" altLang="en-US" sz="1400" dirty="0"/>
              <a:t>Questions are arranged from easy to hard, by type. </a:t>
            </a:r>
          </a:p>
          <a:p>
            <a:pPr lvl="1" eaLnBrk="1" hangingPunct="1"/>
            <a:r>
              <a:rPr lang="en-US" altLang="en-US" sz="1400" dirty="0"/>
              <a:t>For example if 1-5 are multiple choice and 6-10 are </a:t>
            </a:r>
          </a:p>
          <a:p>
            <a:pPr lvl="1" eaLnBrk="1" hangingPunct="1"/>
            <a:r>
              <a:rPr lang="en-US" altLang="en-US" sz="1400" dirty="0"/>
              <a:t>grid in, then questions 1 and 6 are easy and 5 and 10 are hard.</a:t>
            </a:r>
            <a:endParaRPr lang="en-US" altLang="en-US" sz="2400" dirty="0"/>
          </a:p>
        </p:txBody>
      </p:sp>
      <p:sp>
        <p:nvSpPr>
          <p:cNvPr id="28752" name="Rectangle 80"/>
          <p:cNvSpPr>
            <a:spLocks noChangeArrowheads="1"/>
          </p:cNvSpPr>
          <p:nvPr/>
        </p:nvSpPr>
        <p:spPr bwMode="auto">
          <a:xfrm>
            <a:off x="693683" y="5141914"/>
            <a:ext cx="4708581"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1800" dirty="0">
                <a:solidFill>
                  <a:schemeClr val="tx1"/>
                </a:solidFill>
              </a:rPr>
              <a:t> Set a goal for yourself and </a:t>
            </a:r>
          </a:p>
          <a:p>
            <a:pPr eaLnBrk="1" hangingPunct="1"/>
            <a:r>
              <a:rPr lang="en-US" altLang="en-US" sz="1800" dirty="0">
                <a:solidFill>
                  <a:schemeClr val="tx1"/>
                </a:solidFill>
              </a:rPr>
              <a:t>  determine where you are on </a:t>
            </a:r>
          </a:p>
          <a:p>
            <a:pPr eaLnBrk="1" hangingPunct="1"/>
            <a:r>
              <a:rPr lang="en-US" altLang="en-US" sz="1800" dirty="0">
                <a:solidFill>
                  <a:schemeClr val="tx1"/>
                </a:solidFill>
              </a:rPr>
              <a:t>  the pacing chart.</a:t>
            </a:r>
          </a:p>
          <a:p>
            <a:pPr eaLnBrk="1" hangingPunct="1"/>
            <a:endParaRPr lang="en-US" altLang="en-US" sz="1800" dirty="0">
              <a:solidFill>
                <a:schemeClr val="tx1"/>
              </a:solidFill>
            </a:endParaRPr>
          </a:p>
        </p:txBody>
      </p:sp>
      <p:sp>
        <p:nvSpPr>
          <p:cNvPr id="28753" name="Rectangle 81"/>
          <p:cNvSpPr>
            <a:spLocks noChangeArrowheads="1"/>
          </p:cNvSpPr>
          <p:nvPr/>
        </p:nvSpPr>
        <p:spPr bwMode="auto">
          <a:xfrm>
            <a:off x="1370589" y="3898902"/>
            <a:ext cx="39576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000">
                <a:solidFill>
                  <a:srgbClr val="0033CC"/>
                </a:solidFill>
                <a:latin typeface="Arial" panose="020B0604020202020204" pitchFamily="34" charset="0"/>
                <a:cs typeface="Arial" panose="020B0604020202020204" pitchFamily="34" charset="0"/>
              </a:defRPr>
            </a:lvl1pPr>
            <a:lvl2pPr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1800" dirty="0">
                <a:solidFill>
                  <a:schemeClr val="tx1"/>
                </a:solidFill>
              </a:rPr>
              <a:t> Question types:</a:t>
            </a:r>
          </a:p>
          <a:p>
            <a:pPr lvl="1" eaLnBrk="1" hangingPunct="1"/>
            <a:r>
              <a:rPr lang="en-US" altLang="en-US" sz="1600" dirty="0"/>
              <a:t>45 multiple choice questions - 78%</a:t>
            </a:r>
          </a:p>
          <a:p>
            <a:pPr lvl="1" eaLnBrk="1" hangingPunct="1"/>
            <a:r>
              <a:rPr lang="en-US" altLang="en-US" sz="1600" dirty="0"/>
              <a:t>13 grid-in questions - 22% </a:t>
            </a:r>
            <a:endParaRPr lang="en-US" altLang="en-US" sz="2400" dirty="0"/>
          </a:p>
        </p:txBody>
      </p:sp>
      <p:pic>
        <p:nvPicPr>
          <p:cNvPr id="13322"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191" y="3317006"/>
            <a:ext cx="5132462" cy="324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930140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500"/>
                                        <p:tgtEl>
                                          <p:spTgt spid="2867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wipe(up)">
                                      <p:cBhvr>
                                        <p:cTn id="10" dur="500"/>
                                        <p:tgtEl>
                                          <p:spTgt spid="28675">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wipe(up)">
                                      <p:cBhvr>
                                        <p:cTn id="13" dur="500"/>
                                        <p:tgtEl>
                                          <p:spTgt spid="2867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8751"/>
                                        </p:tgtEl>
                                        <p:attrNameLst>
                                          <p:attrName>style.visibility</p:attrName>
                                        </p:attrNameLst>
                                      </p:cBhvr>
                                      <p:to>
                                        <p:strVal val="visible"/>
                                      </p:to>
                                    </p:set>
                                    <p:animEffect transition="in" filter="wipe(up)">
                                      <p:cBhvr>
                                        <p:cTn id="18" dur="500"/>
                                        <p:tgtEl>
                                          <p:spTgt spid="28751"/>
                                        </p:tgtEl>
                                      </p:cBhvr>
                                    </p:animEffect>
                                  </p:childTnLst>
                                </p:cTn>
                              </p:par>
                            </p:childTnLst>
                          </p:cTn>
                        </p:par>
                        <p:par>
                          <p:cTn id="19" fill="hold" nodeType="afterGroup">
                            <p:stCondLst>
                              <p:cond delay="500"/>
                            </p:stCondLst>
                            <p:childTnLst>
                              <p:par>
                                <p:cTn id="20" presetID="53"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8753"/>
                                        </p:tgtEl>
                                        <p:attrNameLst>
                                          <p:attrName>style.visibility</p:attrName>
                                        </p:attrNameLst>
                                      </p:cBhvr>
                                      <p:to>
                                        <p:strVal val="visible"/>
                                      </p:to>
                                    </p:set>
                                    <p:animEffect transition="in" filter="wipe(up)">
                                      <p:cBhvr>
                                        <p:cTn id="29" dur="500"/>
                                        <p:tgtEl>
                                          <p:spTgt spid="2875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8752"/>
                                        </p:tgtEl>
                                        <p:attrNameLst>
                                          <p:attrName>style.visibility</p:attrName>
                                        </p:attrNameLst>
                                      </p:cBhvr>
                                      <p:to>
                                        <p:strVal val="visible"/>
                                      </p:to>
                                    </p:set>
                                    <p:animEffect transition="in" filter="wipe(up)">
                                      <p:cBhvr>
                                        <p:cTn id="34" dur="500"/>
                                        <p:tgtEl>
                                          <p:spTgt spid="2875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751" grpId="0"/>
      <p:bldP spid="28752" grpId="0"/>
      <p:bldP spid="287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999">
              <a:srgbClr val="F0EBD5"/>
            </a:gs>
            <a:gs pos="100000">
              <a:schemeClr val="accent4">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5687293" y="115019"/>
            <a:ext cx="466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r>
              <a:rPr lang="en-US" altLang="en-US" sz="2800" b="1" dirty="0"/>
              <a:t>Four Major Areas of Math</a:t>
            </a:r>
          </a:p>
        </p:txBody>
      </p:sp>
      <p:sp>
        <p:nvSpPr>
          <p:cNvPr id="5" name="Rectangle 2"/>
          <p:cNvSpPr txBox="1">
            <a:spLocks noChangeArrowheads="1"/>
          </p:cNvSpPr>
          <p:nvPr/>
        </p:nvSpPr>
        <p:spPr bwMode="auto">
          <a:xfrm rot="20939251">
            <a:off x="7923213" y="671513"/>
            <a:ext cx="822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defRPr sz="2000">
                <a:solidFill>
                  <a:srgbClr val="0033CC"/>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cs typeface="+mn-cs"/>
              </a:defRPr>
            </a:lvl2pPr>
            <a:lvl3pPr marL="1143000" indent="-228600" algn="l" rtl="0" eaLnBrk="0" fontAlgn="base" hangingPunct="0">
              <a:spcBef>
                <a:spcPct val="20000"/>
              </a:spcBef>
              <a:spcAft>
                <a:spcPct val="0"/>
              </a:spcAft>
              <a:defRPr sz="2400">
                <a:solidFill>
                  <a:schemeClr val="tx1"/>
                </a:solidFill>
                <a:latin typeface="+mn-lt"/>
                <a:cs typeface="+mn-cs"/>
              </a:defRPr>
            </a:lvl3pPr>
            <a:lvl4pPr marL="1600200" indent="-228600" algn="l" rtl="0" eaLnBrk="0" fontAlgn="base" hangingPunct="0">
              <a:spcBef>
                <a:spcPct val="20000"/>
              </a:spcBef>
              <a:spcAft>
                <a:spcPct val="0"/>
              </a:spcAft>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lnSpc>
                <a:spcPct val="90000"/>
              </a:lnSpc>
              <a:defRPr/>
            </a:pPr>
            <a:endParaRPr lang="en-US" altLang="en-US" sz="1600" kern="0" dirty="0">
              <a:solidFill>
                <a:schemeClr val="tx1"/>
              </a:solidFill>
            </a:endParaRPr>
          </a:p>
        </p:txBody>
      </p:sp>
      <p:grpSp>
        <p:nvGrpSpPr>
          <p:cNvPr id="14341" name="Group 1"/>
          <p:cNvGrpSpPr>
            <a:grpSpLocks/>
          </p:cNvGrpSpPr>
          <p:nvPr/>
        </p:nvGrpSpPr>
        <p:grpSpPr bwMode="auto">
          <a:xfrm>
            <a:off x="8804276" y="1022350"/>
            <a:ext cx="1420813" cy="4984750"/>
            <a:chOff x="3159207" y="661418"/>
            <a:chExt cx="1421192" cy="4984957"/>
          </a:xfrm>
        </p:grpSpPr>
        <p:sp>
          <p:nvSpPr>
            <p:cNvPr id="6" name="Rectangle 5"/>
            <p:cNvSpPr/>
            <p:nvPr/>
          </p:nvSpPr>
          <p:spPr>
            <a:xfrm>
              <a:off x="3517552" y="661418"/>
              <a:ext cx="362297" cy="3594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solidFill>
                    <a:schemeClr val="tx1"/>
                  </a:solidFill>
                </a:rPr>
                <a:t>Data Analysis/Problem Solving</a:t>
              </a:r>
            </a:p>
          </p:txBody>
        </p:sp>
        <p:sp>
          <p:nvSpPr>
            <p:cNvPr id="7" name="Rectangle 6"/>
            <p:cNvSpPr/>
            <p:nvPr/>
          </p:nvSpPr>
          <p:spPr>
            <a:xfrm>
              <a:off x="3159207" y="2925651"/>
              <a:ext cx="358346" cy="265917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t>Algebra</a:t>
              </a:r>
            </a:p>
          </p:txBody>
        </p:sp>
        <p:sp>
          <p:nvSpPr>
            <p:cNvPr id="8" name="Rectangle 7"/>
            <p:cNvSpPr/>
            <p:nvPr/>
          </p:nvSpPr>
          <p:spPr>
            <a:xfrm>
              <a:off x="3518078" y="4255667"/>
              <a:ext cx="358871" cy="132879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vert="vert270" anchor="ctr"/>
            <a:lstStyle/>
            <a:p>
              <a:pPr algn="ctr">
                <a:defRPr/>
              </a:pPr>
              <a:endParaRPr lang="en-US" dirty="0"/>
            </a:p>
          </p:txBody>
        </p:sp>
        <p:sp>
          <p:nvSpPr>
            <p:cNvPr id="9" name="Rectangle 8"/>
            <p:cNvSpPr>
              <a:spLocks noChangeArrowheads="1"/>
            </p:cNvSpPr>
            <p:nvPr/>
          </p:nvSpPr>
          <p:spPr bwMode="auto">
            <a:xfrm>
              <a:off x="3880124" y="5120891"/>
              <a:ext cx="357283" cy="463569"/>
            </a:xfrm>
            <a:prstGeom prst="rect">
              <a:avLst/>
            </a:prstGeom>
            <a:solidFill>
              <a:srgbClr val="7030A0"/>
            </a:solidFill>
            <a:ln w="9525">
              <a:solidFill>
                <a:srgbClr val="D8D8D8"/>
              </a:solidFill>
              <a:miter lim="800000"/>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cs typeface="Arial" charset="0"/>
              </a:endParaRPr>
            </a:p>
          </p:txBody>
        </p:sp>
        <p:sp>
          <p:nvSpPr>
            <p:cNvPr id="10" name="Rectangle 9"/>
            <p:cNvSpPr/>
            <p:nvPr/>
          </p:nvSpPr>
          <p:spPr>
            <a:xfrm>
              <a:off x="3875899" y="3839162"/>
              <a:ext cx="358346" cy="12624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solidFill>
                    <a:schemeClr val="tx1"/>
                  </a:solidFill>
                </a:rPr>
                <a:t>Geometry</a:t>
              </a:r>
            </a:p>
          </p:txBody>
        </p:sp>
        <p:sp>
          <p:nvSpPr>
            <p:cNvPr id="11" name="Rectangle 10"/>
            <p:cNvSpPr/>
            <p:nvPr/>
          </p:nvSpPr>
          <p:spPr>
            <a:xfrm>
              <a:off x="4222053" y="4813508"/>
              <a:ext cx="358346" cy="832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solidFill>
                    <a:schemeClr val="tx1"/>
                  </a:solidFill>
                </a:rPr>
                <a:t>Trig</a:t>
              </a:r>
            </a:p>
          </p:txBody>
        </p:sp>
      </p:grpSp>
      <p:graphicFrame>
        <p:nvGraphicFramePr>
          <p:cNvPr id="4" name="Content Placeholder 3"/>
          <p:cNvGraphicFramePr>
            <a:graphicFrameLocks noGrp="1"/>
          </p:cNvGraphicFramePr>
          <p:nvPr>
            <p:ph idx="1"/>
            <p:extLst>
              <p:ext uri="{D42A27DB-BD31-4B8C-83A1-F6EECF244321}">
                <p14:modId xmlns:p14="http://schemas.microsoft.com/office/powerpoint/2010/main" val="1352419877"/>
              </p:ext>
            </p:extLst>
          </p:nvPr>
        </p:nvGraphicFramePr>
        <p:xfrm>
          <a:off x="504496" y="762002"/>
          <a:ext cx="8299780" cy="5686095"/>
        </p:xfrm>
        <a:graphic>
          <a:graphicData uri="http://schemas.openxmlformats.org/drawingml/2006/table">
            <a:tbl>
              <a:tblPr firstRow="1" firstCol="1" bandRow="1">
                <a:tableStyleId>{5C22544A-7EE6-4342-B048-85BDC9FD1C3A}</a:tableStyleId>
              </a:tblPr>
              <a:tblGrid>
                <a:gridCol w="1347827">
                  <a:extLst>
                    <a:ext uri="{9D8B030D-6E8A-4147-A177-3AD203B41FA5}">
                      <a16:colId xmlns:a16="http://schemas.microsoft.com/office/drawing/2014/main" val="20000"/>
                    </a:ext>
                  </a:extLst>
                </a:gridCol>
                <a:gridCol w="3770548">
                  <a:extLst>
                    <a:ext uri="{9D8B030D-6E8A-4147-A177-3AD203B41FA5}">
                      <a16:colId xmlns:a16="http://schemas.microsoft.com/office/drawing/2014/main" val="20001"/>
                    </a:ext>
                  </a:extLst>
                </a:gridCol>
                <a:gridCol w="1694303">
                  <a:extLst>
                    <a:ext uri="{9D8B030D-6E8A-4147-A177-3AD203B41FA5}">
                      <a16:colId xmlns:a16="http://schemas.microsoft.com/office/drawing/2014/main" val="20002"/>
                    </a:ext>
                  </a:extLst>
                </a:gridCol>
                <a:gridCol w="1487102">
                  <a:extLst>
                    <a:ext uri="{9D8B030D-6E8A-4147-A177-3AD203B41FA5}">
                      <a16:colId xmlns:a16="http://schemas.microsoft.com/office/drawing/2014/main" val="20003"/>
                    </a:ext>
                  </a:extLst>
                </a:gridCol>
              </a:tblGrid>
              <a:tr h="985865">
                <a:tc>
                  <a:txBody>
                    <a:bodyPr/>
                    <a:lstStyle/>
                    <a:p>
                      <a:pPr marL="0" marR="0">
                        <a:lnSpc>
                          <a:spcPts val="2040"/>
                        </a:lnSpc>
                        <a:spcBef>
                          <a:spcPts val="0"/>
                        </a:spcBef>
                        <a:spcAft>
                          <a:spcPts val="0"/>
                        </a:spcAft>
                      </a:pPr>
                      <a:r>
                        <a:rPr lang="en-US" sz="1600" dirty="0">
                          <a:solidFill>
                            <a:schemeClr val="bg1"/>
                          </a:solidFill>
                          <a:effectLst/>
                        </a:rPr>
                        <a:t>Content Area</a:t>
                      </a:r>
                      <a:endParaRPr lang="en-US" sz="1600" dirty="0">
                        <a:solidFill>
                          <a:schemeClr val="bg1"/>
                        </a:solidFill>
                        <a:effectLst/>
                        <a:latin typeface="Calibri"/>
                        <a:ea typeface="Calibri"/>
                        <a:cs typeface="Times New Roman"/>
                      </a:endParaRPr>
                    </a:p>
                  </a:txBody>
                  <a:tcPr marL="76896" marR="76896" marT="76898" marB="76898" anchor="ctr"/>
                </a:tc>
                <a:tc>
                  <a:txBody>
                    <a:bodyPr/>
                    <a:lstStyle/>
                    <a:p>
                      <a:pPr marL="0" marR="0">
                        <a:lnSpc>
                          <a:spcPts val="2040"/>
                        </a:lnSpc>
                        <a:spcBef>
                          <a:spcPts val="0"/>
                        </a:spcBef>
                        <a:spcAft>
                          <a:spcPts val="0"/>
                        </a:spcAft>
                      </a:pPr>
                      <a:r>
                        <a:rPr lang="en-US" sz="1600" dirty="0">
                          <a:solidFill>
                            <a:schemeClr val="bg1"/>
                          </a:solidFill>
                          <a:effectLst/>
                        </a:rPr>
                        <a:t>Topics Covered</a:t>
                      </a:r>
                      <a:endParaRPr lang="en-US" sz="1600" dirty="0">
                        <a:solidFill>
                          <a:schemeClr val="bg1"/>
                        </a:solidFill>
                        <a:effectLst/>
                        <a:latin typeface="Calibri"/>
                        <a:ea typeface="Calibri"/>
                        <a:cs typeface="Times New Roman"/>
                      </a:endParaRPr>
                    </a:p>
                  </a:txBody>
                  <a:tcPr marL="76896" marR="76896" marT="76898" marB="76898" anchor="ctr"/>
                </a:tc>
                <a:tc>
                  <a:txBody>
                    <a:bodyPr/>
                    <a:lstStyle/>
                    <a:p>
                      <a:pPr marL="0" marR="0">
                        <a:lnSpc>
                          <a:spcPts val="2040"/>
                        </a:lnSpc>
                        <a:spcBef>
                          <a:spcPts val="0"/>
                        </a:spcBef>
                        <a:spcAft>
                          <a:spcPts val="0"/>
                        </a:spcAft>
                      </a:pPr>
                      <a:r>
                        <a:rPr lang="en-US" sz="1600" dirty="0">
                          <a:solidFill>
                            <a:schemeClr val="bg1"/>
                          </a:solidFill>
                          <a:effectLst/>
                        </a:rPr>
                        <a:t>Calculator</a:t>
                      </a:r>
                      <a:br>
                        <a:rPr lang="en-US" sz="1600" dirty="0">
                          <a:solidFill>
                            <a:schemeClr val="bg1"/>
                          </a:solidFill>
                          <a:effectLst/>
                        </a:rPr>
                      </a:br>
                      <a:r>
                        <a:rPr lang="en-US" sz="1600" dirty="0">
                          <a:solidFill>
                            <a:schemeClr val="bg1"/>
                          </a:solidFill>
                          <a:effectLst/>
                        </a:rPr>
                        <a:t>Questions</a:t>
                      </a:r>
                      <a:endParaRPr lang="en-US" sz="1600" dirty="0">
                        <a:solidFill>
                          <a:schemeClr val="bg1"/>
                        </a:solidFill>
                        <a:effectLst/>
                        <a:latin typeface="Calibri"/>
                        <a:ea typeface="Calibri"/>
                        <a:cs typeface="Times New Roman"/>
                      </a:endParaRPr>
                    </a:p>
                  </a:txBody>
                  <a:tcPr marL="76896" marR="76896" marT="76898" marB="76898" anchor="ctr"/>
                </a:tc>
                <a:tc>
                  <a:txBody>
                    <a:bodyPr/>
                    <a:lstStyle/>
                    <a:p>
                      <a:pPr marL="0" marR="0">
                        <a:lnSpc>
                          <a:spcPts val="2040"/>
                        </a:lnSpc>
                        <a:spcBef>
                          <a:spcPts val="0"/>
                        </a:spcBef>
                        <a:spcAft>
                          <a:spcPts val="0"/>
                        </a:spcAft>
                      </a:pPr>
                      <a:r>
                        <a:rPr lang="en-US" sz="1600" dirty="0">
                          <a:solidFill>
                            <a:schemeClr val="bg1"/>
                          </a:solidFill>
                          <a:effectLst/>
                        </a:rPr>
                        <a:t>No-Calculator</a:t>
                      </a:r>
                      <a:br>
                        <a:rPr lang="en-US" sz="1600" dirty="0">
                          <a:solidFill>
                            <a:schemeClr val="bg1"/>
                          </a:solidFill>
                          <a:effectLst/>
                        </a:rPr>
                      </a:br>
                      <a:r>
                        <a:rPr lang="en-US" sz="1600" dirty="0">
                          <a:solidFill>
                            <a:schemeClr val="bg1"/>
                          </a:solidFill>
                          <a:effectLst/>
                        </a:rPr>
                        <a:t>Questions</a:t>
                      </a:r>
                      <a:endParaRPr lang="en-US" sz="1600" dirty="0">
                        <a:solidFill>
                          <a:schemeClr val="bg1"/>
                        </a:solidFill>
                        <a:effectLst/>
                        <a:latin typeface="Calibri"/>
                        <a:ea typeface="Calibri"/>
                        <a:cs typeface="Times New Roman"/>
                      </a:endParaRPr>
                    </a:p>
                  </a:txBody>
                  <a:tcPr marL="76896" marR="76896" marT="76898" marB="76898" anchor="ctr"/>
                </a:tc>
                <a:extLst>
                  <a:ext uri="{0D108BD9-81ED-4DB2-BD59-A6C34878D82A}">
                    <a16:rowId xmlns:a16="http://schemas.microsoft.com/office/drawing/2014/main" val="10000"/>
                  </a:ext>
                </a:extLst>
              </a:tr>
              <a:tr h="985865">
                <a:tc>
                  <a:txBody>
                    <a:bodyPr/>
                    <a:lstStyle/>
                    <a:p>
                      <a:pPr marL="0" marR="0">
                        <a:lnSpc>
                          <a:spcPts val="2040"/>
                        </a:lnSpc>
                        <a:spcBef>
                          <a:spcPts val="0"/>
                        </a:spcBef>
                        <a:spcAft>
                          <a:spcPts val="0"/>
                        </a:spcAft>
                      </a:pPr>
                      <a:r>
                        <a:rPr lang="en-US" sz="1600" dirty="0">
                          <a:solidFill>
                            <a:schemeClr val="bg1"/>
                          </a:solidFill>
                          <a:effectLst/>
                        </a:rPr>
                        <a:t>Heart of Algebra</a:t>
                      </a:r>
                      <a:endParaRPr lang="en-US" sz="1600" dirty="0">
                        <a:solidFill>
                          <a:schemeClr val="bg1"/>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dirty="0">
                          <a:solidFill>
                            <a:srgbClr val="0070C0"/>
                          </a:solidFill>
                          <a:effectLst/>
                        </a:rPr>
                        <a:t>Fundamental concepts in algebra involving linear equations and inequalities</a:t>
                      </a:r>
                      <a:endParaRPr lang="en-US" sz="1600" dirty="0">
                        <a:solidFill>
                          <a:srgbClr val="0070C0"/>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a:solidFill>
                            <a:srgbClr val="0070C0"/>
                          </a:solidFill>
                          <a:effectLst/>
                        </a:rPr>
                        <a:t>11</a:t>
                      </a:r>
                      <a:endParaRPr lang="en-US" sz="1600">
                        <a:solidFill>
                          <a:srgbClr val="0070C0"/>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a:solidFill>
                            <a:srgbClr val="0070C0"/>
                          </a:solidFill>
                          <a:effectLst/>
                        </a:rPr>
                        <a:t>8</a:t>
                      </a:r>
                      <a:endParaRPr lang="en-US" sz="1600">
                        <a:solidFill>
                          <a:srgbClr val="0070C0"/>
                        </a:solidFill>
                        <a:effectLst/>
                        <a:latin typeface="Calibri"/>
                        <a:ea typeface="Calibri"/>
                        <a:cs typeface="Times New Roman"/>
                      </a:endParaRPr>
                    </a:p>
                  </a:txBody>
                  <a:tcPr marL="76896" marR="76896" marT="76898" marB="76898"/>
                </a:tc>
                <a:extLst>
                  <a:ext uri="{0D108BD9-81ED-4DB2-BD59-A6C34878D82A}">
                    <a16:rowId xmlns:a16="http://schemas.microsoft.com/office/drawing/2014/main" val="10001"/>
                  </a:ext>
                </a:extLst>
              </a:tr>
              <a:tr h="1364250">
                <a:tc>
                  <a:txBody>
                    <a:bodyPr/>
                    <a:lstStyle/>
                    <a:p>
                      <a:pPr marL="0" marR="0">
                        <a:lnSpc>
                          <a:spcPts val="2040"/>
                        </a:lnSpc>
                        <a:spcBef>
                          <a:spcPts val="0"/>
                        </a:spcBef>
                        <a:spcAft>
                          <a:spcPts val="0"/>
                        </a:spcAft>
                      </a:pPr>
                      <a:r>
                        <a:rPr lang="en-US" sz="1600" dirty="0">
                          <a:solidFill>
                            <a:schemeClr val="bg1"/>
                          </a:solidFill>
                          <a:effectLst/>
                        </a:rPr>
                        <a:t>Problem Solving and Data Analysis</a:t>
                      </a:r>
                      <a:endParaRPr lang="en-US" sz="1600" dirty="0">
                        <a:solidFill>
                          <a:schemeClr val="bg1"/>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dirty="0">
                          <a:solidFill>
                            <a:srgbClr val="0070C0"/>
                          </a:solidFill>
                          <a:effectLst/>
                        </a:rPr>
                        <a:t>Interpreting qualitative and quantitative data, analyzing relationships</a:t>
                      </a:r>
                      <a:endParaRPr lang="en-US" sz="1600" dirty="0">
                        <a:solidFill>
                          <a:srgbClr val="0070C0"/>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a:solidFill>
                            <a:srgbClr val="0070C0"/>
                          </a:solidFill>
                          <a:effectLst/>
                        </a:rPr>
                        <a:t>17</a:t>
                      </a:r>
                      <a:endParaRPr lang="en-US" sz="1600">
                        <a:solidFill>
                          <a:srgbClr val="0070C0"/>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a:solidFill>
                            <a:srgbClr val="0070C0"/>
                          </a:solidFill>
                          <a:effectLst/>
                        </a:rPr>
                        <a:t>0</a:t>
                      </a:r>
                      <a:endParaRPr lang="en-US" sz="1600">
                        <a:solidFill>
                          <a:srgbClr val="0070C0"/>
                        </a:solidFill>
                        <a:effectLst/>
                        <a:latin typeface="Calibri"/>
                        <a:ea typeface="Calibri"/>
                        <a:cs typeface="Times New Roman"/>
                      </a:endParaRPr>
                    </a:p>
                  </a:txBody>
                  <a:tcPr marL="76896" marR="76896" marT="76898" marB="76898"/>
                </a:tc>
                <a:extLst>
                  <a:ext uri="{0D108BD9-81ED-4DB2-BD59-A6C34878D82A}">
                    <a16:rowId xmlns:a16="http://schemas.microsoft.com/office/drawing/2014/main" val="10002"/>
                  </a:ext>
                </a:extLst>
              </a:tr>
              <a:tr h="1364250">
                <a:tc>
                  <a:txBody>
                    <a:bodyPr/>
                    <a:lstStyle/>
                    <a:p>
                      <a:pPr marL="0" marR="0">
                        <a:lnSpc>
                          <a:spcPts val="2040"/>
                        </a:lnSpc>
                        <a:spcBef>
                          <a:spcPts val="0"/>
                        </a:spcBef>
                        <a:spcAft>
                          <a:spcPts val="0"/>
                        </a:spcAft>
                      </a:pPr>
                      <a:r>
                        <a:rPr lang="en-US" sz="1600" dirty="0">
                          <a:solidFill>
                            <a:schemeClr val="bg1"/>
                          </a:solidFill>
                          <a:effectLst/>
                        </a:rPr>
                        <a:t>Passport to Advanced Math</a:t>
                      </a:r>
                      <a:endParaRPr lang="en-US" sz="1600" dirty="0">
                        <a:solidFill>
                          <a:schemeClr val="bg1"/>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dirty="0">
                          <a:solidFill>
                            <a:srgbClr val="0070C0"/>
                          </a:solidFill>
                          <a:effectLst/>
                        </a:rPr>
                        <a:t>More advanced concepts in algebra, including quadratic and higher-order equations</a:t>
                      </a:r>
                      <a:endParaRPr lang="en-US" sz="1600" dirty="0">
                        <a:solidFill>
                          <a:srgbClr val="0070C0"/>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a:solidFill>
                            <a:srgbClr val="0070C0"/>
                          </a:solidFill>
                          <a:effectLst/>
                        </a:rPr>
                        <a:t>7</a:t>
                      </a:r>
                      <a:endParaRPr lang="en-US" sz="1600">
                        <a:solidFill>
                          <a:srgbClr val="0070C0"/>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a:solidFill>
                            <a:srgbClr val="0070C0"/>
                          </a:solidFill>
                          <a:effectLst/>
                        </a:rPr>
                        <a:t>9</a:t>
                      </a:r>
                      <a:endParaRPr lang="en-US" sz="1600">
                        <a:solidFill>
                          <a:srgbClr val="0070C0"/>
                        </a:solidFill>
                        <a:effectLst/>
                        <a:latin typeface="Calibri"/>
                        <a:ea typeface="Calibri"/>
                        <a:cs typeface="Times New Roman"/>
                      </a:endParaRPr>
                    </a:p>
                  </a:txBody>
                  <a:tcPr marL="76896" marR="76896" marT="76898" marB="76898"/>
                </a:tc>
                <a:extLst>
                  <a:ext uri="{0D108BD9-81ED-4DB2-BD59-A6C34878D82A}">
                    <a16:rowId xmlns:a16="http://schemas.microsoft.com/office/drawing/2014/main" val="10003"/>
                  </a:ext>
                </a:extLst>
              </a:tr>
              <a:tr h="985865">
                <a:tc>
                  <a:txBody>
                    <a:bodyPr/>
                    <a:lstStyle/>
                    <a:p>
                      <a:pPr marL="0" marR="0">
                        <a:lnSpc>
                          <a:spcPts val="2040"/>
                        </a:lnSpc>
                        <a:spcBef>
                          <a:spcPts val="0"/>
                        </a:spcBef>
                        <a:spcAft>
                          <a:spcPts val="0"/>
                        </a:spcAft>
                      </a:pPr>
                      <a:r>
                        <a:rPr lang="en-US" sz="1600" dirty="0">
                          <a:solidFill>
                            <a:schemeClr val="bg1"/>
                          </a:solidFill>
                          <a:effectLst/>
                        </a:rPr>
                        <a:t>Additional Topics in Math</a:t>
                      </a:r>
                      <a:endParaRPr lang="en-US" sz="1600" dirty="0">
                        <a:solidFill>
                          <a:schemeClr val="bg1"/>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dirty="0">
                          <a:solidFill>
                            <a:srgbClr val="0070C0"/>
                          </a:solidFill>
                          <a:effectLst/>
                        </a:rPr>
                        <a:t>Geometry, trigonometry, complex numbers</a:t>
                      </a:r>
                      <a:endParaRPr lang="en-US" sz="1600" dirty="0">
                        <a:solidFill>
                          <a:srgbClr val="0070C0"/>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dirty="0">
                          <a:solidFill>
                            <a:srgbClr val="0070C0"/>
                          </a:solidFill>
                          <a:effectLst/>
                        </a:rPr>
                        <a:t>3</a:t>
                      </a:r>
                      <a:endParaRPr lang="en-US" sz="1600" dirty="0">
                        <a:solidFill>
                          <a:srgbClr val="0070C0"/>
                        </a:solidFill>
                        <a:effectLst/>
                        <a:latin typeface="Calibri"/>
                        <a:ea typeface="Calibri"/>
                        <a:cs typeface="Times New Roman"/>
                      </a:endParaRPr>
                    </a:p>
                  </a:txBody>
                  <a:tcPr marL="76896" marR="76896" marT="76898" marB="76898"/>
                </a:tc>
                <a:tc>
                  <a:txBody>
                    <a:bodyPr/>
                    <a:lstStyle/>
                    <a:p>
                      <a:pPr marL="0" marR="0">
                        <a:lnSpc>
                          <a:spcPts val="2040"/>
                        </a:lnSpc>
                        <a:spcBef>
                          <a:spcPts val="0"/>
                        </a:spcBef>
                        <a:spcAft>
                          <a:spcPts val="0"/>
                        </a:spcAft>
                      </a:pPr>
                      <a:r>
                        <a:rPr lang="en-US" sz="1600" dirty="0">
                          <a:solidFill>
                            <a:srgbClr val="0070C0"/>
                          </a:solidFill>
                          <a:effectLst/>
                        </a:rPr>
                        <a:t>3</a:t>
                      </a:r>
                      <a:endParaRPr lang="en-US" sz="1600" dirty="0">
                        <a:solidFill>
                          <a:srgbClr val="0070C0"/>
                        </a:solidFill>
                        <a:effectLst/>
                        <a:latin typeface="Calibri"/>
                        <a:ea typeface="Calibri"/>
                        <a:cs typeface="Times New Roman"/>
                      </a:endParaRPr>
                    </a:p>
                  </a:txBody>
                  <a:tcPr marL="76896" marR="76896" marT="76898" marB="76898"/>
                </a:tc>
                <a:extLst>
                  <a:ext uri="{0D108BD9-81ED-4DB2-BD59-A6C34878D82A}">
                    <a16:rowId xmlns:a16="http://schemas.microsoft.com/office/drawing/2014/main" val="10004"/>
                  </a:ext>
                </a:extLst>
              </a:tr>
            </a:tbl>
          </a:graphicData>
        </a:graphic>
      </p:graphicFrame>
      <p:sp>
        <p:nvSpPr>
          <p:cNvPr id="13" name="Text Box 73"/>
          <p:cNvSpPr txBox="1">
            <a:spLocks noChangeArrowheads="1"/>
          </p:cNvSpPr>
          <p:nvPr/>
        </p:nvSpPr>
        <p:spPr bwMode="auto">
          <a:xfrm>
            <a:off x="720884" y="115023"/>
            <a:ext cx="448791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defRPr sz="2000">
                <a:solidFill>
                  <a:srgbClr val="0033CC"/>
                </a:solidFill>
                <a:latin typeface="Arial" panose="020B0604020202020204" pitchFamily="34" charset="0"/>
                <a:cs typeface="Arial" panose="020B0604020202020204" pitchFamily="34" charset="0"/>
              </a:defRPr>
            </a:lvl1pPr>
            <a:lvl2pPr marL="742950" indent="-285750" eaLnBrk="0" hangingPunct="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pPr>
            <a:r>
              <a:rPr lang="en-US" altLang="en-US" sz="3600" b="1" dirty="0" smtClean="0">
                <a:latin typeface="Algerian" panose="04020705040A02060702" pitchFamily="82" charset="0"/>
              </a:rPr>
              <a:t>Math Section</a:t>
            </a:r>
            <a:endParaRPr lang="en-US" altLang="en-US" sz="3600" b="1" dirty="0">
              <a:latin typeface="Algerian" panose="04020705040A02060702" pitchFamily="82" charset="0"/>
            </a:endParaRPr>
          </a:p>
        </p:txBody>
      </p:sp>
    </p:spTree>
    <p:extLst>
      <p:ext uri="{BB962C8B-B14F-4D97-AF65-F5344CB8AC3E}">
        <p14:creationId xmlns:p14="http://schemas.microsoft.com/office/powerpoint/2010/main" val="1885489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1485</Words>
  <Application>Microsoft Office PowerPoint</Application>
  <PresentationFormat>Widescreen</PresentationFormat>
  <Paragraphs>292</Paragraphs>
  <Slides>15</Slides>
  <Notes>10</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31" baseType="lpstr">
      <vt:lpstr>Agency FB</vt:lpstr>
      <vt:lpstr>Aharoni</vt:lpstr>
      <vt:lpstr>Algerian</vt:lpstr>
      <vt:lpstr>Arial</vt:lpstr>
      <vt:lpstr>Arial Black</vt:lpstr>
      <vt:lpstr>Bauhaus 93</vt:lpstr>
      <vt:lpstr>Calibri</vt:lpstr>
      <vt:lpstr>Franklin Gothic Demi</vt:lpstr>
      <vt:lpstr>Impact</vt:lpstr>
      <vt:lpstr>Kristen ITC</vt:lpstr>
      <vt:lpstr>Times New Roman</vt:lpstr>
      <vt:lpstr>Wingdings</vt:lpstr>
      <vt:lpstr>1_Office Theme</vt:lpstr>
      <vt:lpstr>Office Theme</vt:lpstr>
      <vt:lpstr>Default Design</vt:lpstr>
      <vt:lpstr>Equation</vt:lpstr>
      <vt:lpstr>SAT Crash Course</vt:lpstr>
      <vt:lpstr>SAT Course Day 1 Activities</vt:lpstr>
      <vt:lpstr>SAT Format</vt:lpstr>
      <vt:lpstr>Parts of the Test</vt:lpstr>
      <vt:lpstr>Understand the Direction and Save Time!</vt:lpstr>
      <vt:lpstr>Understand the Direction and Save Time!</vt:lpstr>
      <vt:lpstr>General Pointers</vt:lpstr>
      <vt:lpstr>PowerPoint Presentation</vt:lpstr>
      <vt:lpstr>PowerPoint Presentation</vt:lpstr>
      <vt:lpstr>PowerPoint Presentation</vt:lpstr>
      <vt:lpstr>PowerPoint Presentation</vt:lpstr>
      <vt:lpstr>PowerPoint Presentation</vt:lpstr>
      <vt:lpstr>Practice makes…</vt:lpstr>
      <vt:lpstr>Practice Tools</vt:lpstr>
      <vt:lpstr>Scoring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Crash Course</dc:title>
  <dc:creator>Ramm, Lindsay</dc:creator>
  <cp:lastModifiedBy>Webb, Ryan</cp:lastModifiedBy>
  <cp:revision>24</cp:revision>
  <dcterms:created xsi:type="dcterms:W3CDTF">2016-09-27T16:01:29Z</dcterms:created>
  <dcterms:modified xsi:type="dcterms:W3CDTF">2016-09-28T12:29:48Z</dcterms:modified>
</cp:coreProperties>
</file>