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9" r:id="rId3"/>
    <p:sldId id="270" r:id="rId4"/>
    <p:sldId id="271" r:id="rId5"/>
    <p:sldId id="272" r:id="rId6"/>
    <p:sldId id="273" r:id="rId7"/>
    <p:sldId id="275" r:id="rId8"/>
    <p:sldId id="258" r:id="rId9"/>
    <p:sldId id="257" r:id="rId10"/>
    <p:sldId id="259" r:id="rId11"/>
    <p:sldId id="260" r:id="rId12"/>
    <p:sldId id="264" r:id="rId13"/>
    <p:sldId id="278" r:id="rId14"/>
    <p:sldId id="277" r:id="rId15"/>
    <p:sldId id="280" r:id="rId16"/>
    <p:sldId id="261" r:id="rId17"/>
    <p:sldId id="266" r:id="rId18"/>
    <p:sldId id="263" r:id="rId19"/>
    <p:sldId id="279" r:id="rId20"/>
    <p:sldId id="267" r:id="rId21"/>
    <p:sldId id="262" r:id="rId22"/>
    <p:sldId id="274" r:id="rId23"/>
    <p:sldId id="276" r:id="rId2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94660"/>
  </p:normalViewPr>
  <p:slideViewPr>
    <p:cSldViewPr>
      <p:cViewPr varScale="1">
        <p:scale>
          <a:sx n="69" d="100"/>
          <a:sy n="69" d="100"/>
        </p:scale>
        <p:origin x="1434" y="78"/>
      </p:cViewPr>
      <p:guideLst>
        <p:guide orient="horz" pos="2160"/>
        <p:guide pos="2880"/>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1963"/>
          </a:xfrm>
          <a:prstGeom prst="rect">
            <a:avLst/>
          </a:prstGeom>
        </p:spPr>
        <p:txBody>
          <a:bodyPr vert="horz" lIns="91440" tIns="45720" rIns="91440" bIns="45720" rtlCol="0"/>
          <a:lstStyle>
            <a:lvl1pPr algn="r">
              <a:defRPr sz="1200"/>
            </a:lvl1pPr>
          </a:lstStyle>
          <a:p>
            <a:fld id="{953ACCBF-B320-4385-992B-A2529113337F}" type="datetimeFigureOut">
              <a:rPr lang="en-US" smtClean="0"/>
              <a:t>3/27/2017</a:t>
            </a:fld>
            <a:endParaRPr lang="en-US"/>
          </a:p>
        </p:txBody>
      </p:sp>
      <p:sp>
        <p:nvSpPr>
          <p:cNvPr id="4" name="Footer Placeholder 3"/>
          <p:cNvSpPr>
            <a:spLocks noGrp="1"/>
          </p:cNvSpPr>
          <p:nvPr>
            <p:ph type="ftr" sz="quarter" idx="2"/>
          </p:nvPr>
        </p:nvSpPr>
        <p:spPr>
          <a:xfrm>
            <a:off x="0" y="8772527"/>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7"/>
            <a:ext cx="2971800" cy="461963"/>
          </a:xfrm>
          <a:prstGeom prst="rect">
            <a:avLst/>
          </a:prstGeom>
        </p:spPr>
        <p:txBody>
          <a:bodyPr vert="horz" lIns="91440" tIns="45720" rIns="91440" bIns="45720" rtlCol="0" anchor="b"/>
          <a:lstStyle>
            <a:lvl1pPr algn="r">
              <a:defRPr sz="1200"/>
            </a:lvl1pPr>
          </a:lstStyle>
          <a:p>
            <a:fld id="{8FE73A8B-782D-401F-98E5-46F8EBCCA0B9}" type="slidenum">
              <a:rPr lang="en-US" smtClean="0"/>
              <a:t>‹#›</a:t>
            </a:fld>
            <a:endParaRPr lang="en-US"/>
          </a:p>
        </p:txBody>
      </p:sp>
    </p:spTree>
    <p:extLst>
      <p:ext uri="{BB962C8B-B14F-4D97-AF65-F5344CB8AC3E}">
        <p14:creationId xmlns:p14="http://schemas.microsoft.com/office/powerpoint/2010/main" val="549561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AD763D2-0E9D-40A8-8A2A-97CD782AF1A7}" type="datetimeFigureOut">
              <a:rPr lang="en-US" smtClean="0"/>
              <a:t>3/27/2017</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92687B64-2BE1-4598-A261-CE15AA989888}" type="slidenum">
              <a:rPr lang="en-US" smtClean="0"/>
              <a:t>‹#›</a:t>
            </a:fld>
            <a:endParaRPr lang="en-US"/>
          </a:p>
        </p:txBody>
      </p:sp>
    </p:spTree>
    <p:extLst>
      <p:ext uri="{BB962C8B-B14F-4D97-AF65-F5344CB8AC3E}">
        <p14:creationId xmlns:p14="http://schemas.microsoft.com/office/powerpoint/2010/main" val="172634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34315-BAE6-495B-8F69-CB596C3B6555}" type="slidenum">
              <a:rPr lang="en-US" smtClean="0"/>
              <a:t>14</a:t>
            </a:fld>
            <a:endParaRPr lang="en-US"/>
          </a:p>
        </p:txBody>
      </p:sp>
    </p:spTree>
    <p:extLst>
      <p:ext uri="{BB962C8B-B14F-4D97-AF65-F5344CB8AC3E}">
        <p14:creationId xmlns:p14="http://schemas.microsoft.com/office/powerpoint/2010/main" val="274764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34315-BAE6-495B-8F69-CB596C3B6555}" type="slidenum">
              <a:rPr lang="en-US" smtClean="0"/>
              <a:t>15</a:t>
            </a:fld>
            <a:endParaRPr lang="en-US"/>
          </a:p>
        </p:txBody>
      </p:sp>
    </p:spTree>
    <p:extLst>
      <p:ext uri="{BB962C8B-B14F-4D97-AF65-F5344CB8AC3E}">
        <p14:creationId xmlns:p14="http://schemas.microsoft.com/office/powerpoint/2010/main" val="274764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A30D8-3EF2-497E-8964-1C206C323EB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362523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A30D8-3EF2-497E-8964-1C206C323EB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318477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A30D8-3EF2-497E-8964-1C206C323EB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138534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A30D8-3EF2-497E-8964-1C206C323EB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108174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A30D8-3EF2-497E-8964-1C206C323EB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339901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A30D8-3EF2-497E-8964-1C206C323EB0}"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106137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A30D8-3EF2-497E-8964-1C206C323EB0}"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341909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A30D8-3EF2-497E-8964-1C206C323EB0}"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22873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A30D8-3EF2-497E-8964-1C206C323EB0}"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164365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A30D8-3EF2-497E-8964-1C206C323EB0}"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254980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A30D8-3EF2-497E-8964-1C206C323EB0}"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362ED-450D-486F-939B-D2E95C4BB84C}" type="slidenum">
              <a:rPr lang="en-US" smtClean="0"/>
              <a:t>‹#›</a:t>
            </a:fld>
            <a:endParaRPr lang="en-US"/>
          </a:p>
        </p:txBody>
      </p:sp>
    </p:spTree>
    <p:extLst>
      <p:ext uri="{BB962C8B-B14F-4D97-AF65-F5344CB8AC3E}">
        <p14:creationId xmlns:p14="http://schemas.microsoft.com/office/powerpoint/2010/main" val="11914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A30D8-3EF2-497E-8964-1C206C323EB0}" type="datetimeFigureOut">
              <a:rPr lang="en-US" smtClean="0"/>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362ED-450D-486F-939B-D2E95C4BB84C}" type="slidenum">
              <a:rPr lang="en-US" smtClean="0"/>
              <a:t>‹#›</a:t>
            </a:fld>
            <a:endParaRPr lang="en-US"/>
          </a:p>
        </p:txBody>
      </p:sp>
    </p:spTree>
    <p:extLst>
      <p:ext uri="{BB962C8B-B14F-4D97-AF65-F5344CB8AC3E}">
        <p14:creationId xmlns:p14="http://schemas.microsoft.com/office/powerpoint/2010/main" val="153484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hyperlink" Target="http://www.google.com/url?sa=i&amp;rct=j&amp;q=&amp;esrc=s&amp;frm=1&amp;source=images&amp;cd=&amp;cad=rja&amp;docid=rKNWG-FZIAA64M&amp;tbnid=Nj7AQeRbEUACZM:&amp;ved=0CAUQjRw&amp;url=http://venturebeat.com/2013/06/11/stop-watching-us-brings-85-organizations-together-to-demand-truth-and-transparency-on-prism/&amp;ei=w0z0UtLBFeiayAH62YGgAw&amp;bvm=bv.60799247,d.aWc&amp;psig=AFQjCNFN0NCbV6z9U14hbJ6rQbawtKQdCw&amp;ust=1391828478478610" TargetMode="External"/><Relationship Id="rId1" Type="http://schemas.openxmlformats.org/officeDocument/2006/relationships/slideLayout" Target="../slideLayouts/slideLayout5.xml"/><Relationship Id="rId6" Type="http://schemas.openxmlformats.org/officeDocument/2006/relationships/hyperlink" Target="http://www.google.com/url?sa=t&amp;rct=j&amp;q=&amp;esrc=s&amp;frm=1&amp;source=web&amp;cd=2&amp;cad=rja&amp;ved=0CDgQqQIwAQ&amp;url=http://www.nytimes.com/2014/01/31/nyregion/de-blasio-stop-and-frisk.html&amp;ei=xUv0UsmjKsqwygHhkYHoDg&amp;usg=AFQjCNGWtngvxYWPOIDKtGaRAH7MZnlbgQ&amp;bvm=bv.60799247,d.aWc"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838199"/>
          </a:xfrm>
        </p:spPr>
        <p:txBody>
          <a:bodyPr>
            <a:normAutofit/>
          </a:bodyPr>
          <a:lstStyle/>
          <a:p>
            <a:r>
              <a:rPr lang="en-US" dirty="0" smtClean="0"/>
              <a:t>Argumentative Writing!</a:t>
            </a:r>
            <a:endParaRPr lang="en-US" dirty="0"/>
          </a:p>
        </p:txBody>
      </p:sp>
      <p:sp>
        <p:nvSpPr>
          <p:cNvPr id="3" name="Subtitle 2"/>
          <p:cNvSpPr>
            <a:spLocks noGrp="1"/>
          </p:cNvSpPr>
          <p:nvPr>
            <p:ph type="subTitle" idx="1"/>
          </p:nvPr>
        </p:nvSpPr>
        <p:spPr>
          <a:xfrm>
            <a:off x="1447800" y="1143000"/>
            <a:ext cx="6400800" cy="2362200"/>
          </a:xfrm>
        </p:spPr>
        <p:txBody>
          <a:bodyPr>
            <a:normAutofit fontScale="77500" lnSpcReduction="20000"/>
          </a:bodyPr>
          <a:lstStyle/>
          <a:p>
            <a:r>
              <a:rPr lang="en-US" b="1" dirty="0" smtClean="0"/>
              <a:t>Agenda: </a:t>
            </a:r>
          </a:p>
          <a:p>
            <a:pPr marL="514350" indent="-514350" algn="l">
              <a:buAutoNum type="arabicPeriod"/>
            </a:pPr>
            <a:r>
              <a:rPr lang="en-US" dirty="0" smtClean="0"/>
              <a:t>Content Overview</a:t>
            </a:r>
          </a:p>
          <a:p>
            <a:pPr marL="514350" indent="-514350" algn="l">
              <a:buAutoNum type="arabicPeriod"/>
            </a:pPr>
            <a:r>
              <a:rPr lang="en-US" dirty="0" smtClean="0"/>
              <a:t>Quick review of argumentative writing steps</a:t>
            </a:r>
          </a:p>
          <a:p>
            <a:pPr marL="514350" indent="-514350" algn="l">
              <a:buAutoNum type="arabicPeriod"/>
            </a:pPr>
            <a:r>
              <a:rPr lang="en-US" dirty="0" smtClean="0"/>
              <a:t>Writing </a:t>
            </a:r>
            <a:r>
              <a:rPr lang="en-US" dirty="0"/>
              <a:t>S</a:t>
            </a:r>
            <a:r>
              <a:rPr lang="en-US" dirty="0" smtClean="0"/>
              <a:t>elf Assessment/ Goals </a:t>
            </a:r>
          </a:p>
          <a:p>
            <a:pPr marL="514350" indent="-514350" algn="l">
              <a:buAutoNum type="arabicPeriod"/>
            </a:pPr>
            <a:r>
              <a:rPr lang="en-US" dirty="0" smtClean="0"/>
              <a:t>Source analysis</a:t>
            </a:r>
            <a:endParaRPr lang="en-US" dirty="0"/>
          </a:p>
        </p:txBody>
      </p:sp>
      <p:sp>
        <p:nvSpPr>
          <p:cNvPr id="4" name="TextBox 3"/>
          <p:cNvSpPr txBox="1"/>
          <p:nvPr/>
        </p:nvSpPr>
        <p:spPr>
          <a:xfrm>
            <a:off x="1219200" y="3352800"/>
            <a:ext cx="6553200" cy="2862322"/>
          </a:xfrm>
          <a:prstGeom prst="rect">
            <a:avLst/>
          </a:prstGeom>
          <a:noFill/>
          <a:ln>
            <a:solidFill>
              <a:schemeClr val="accent1"/>
            </a:solidFill>
          </a:ln>
        </p:spPr>
        <p:txBody>
          <a:bodyPr wrap="square" rtlCol="0">
            <a:spAutoFit/>
          </a:bodyPr>
          <a:lstStyle/>
          <a:p>
            <a:r>
              <a:rPr lang="en-US" dirty="0" smtClean="0"/>
              <a:t>*</a:t>
            </a:r>
            <a:r>
              <a:rPr lang="en-US" b="1" dirty="0" smtClean="0"/>
              <a:t>Persuasion</a:t>
            </a:r>
            <a:r>
              <a:rPr lang="en-US" dirty="0" smtClean="0"/>
              <a:t> = a process aimed at changing a person’s (or a group’s) attitude or behavior toward some event, idea  or object, by using written words  to convey information, feelings or reasoning </a:t>
            </a:r>
          </a:p>
          <a:p>
            <a:endParaRPr lang="en-US" dirty="0"/>
          </a:p>
          <a:p>
            <a:r>
              <a:rPr lang="en-US" dirty="0"/>
              <a:t>*</a:t>
            </a:r>
            <a:r>
              <a:rPr lang="en-US" dirty="0" smtClean="0"/>
              <a:t>persuading someone to do or believe something through the use of </a:t>
            </a:r>
            <a:r>
              <a:rPr lang="en-US" u="sng" dirty="0" smtClean="0"/>
              <a:t>reasoning</a:t>
            </a:r>
          </a:p>
          <a:p>
            <a:endParaRPr lang="en-US" dirty="0"/>
          </a:p>
          <a:p>
            <a:r>
              <a:rPr lang="en-US" b="1" dirty="0" smtClean="0"/>
              <a:t>The Purpose of a persuasive essay is to test your ability to use your knowledge and writing ability to </a:t>
            </a:r>
            <a:r>
              <a:rPr lang="en-US" b="1" i="1" dirty="0" smtClean="0"/>
              <a:t>Persuade</a:t>
            </a:r>
            <a:r>
              <a:rPr lang="en-US" b="1" dirty="0" smtClean="0"/>
              <a:t> the reader on a particular topic…</a:t>
            </a:r>
            <a:endParaRPr lang="en-US" b="1" dirty="0"/>
          </a:p>
        </p:txBody>
      </p:sp>
    </p:spTree>
    <p:extLst>
      <p:ext uri="{BB962C8B-B14F-4D97-AF65-F5344CB8AC3E}">
        <p14:creationId xmlns:p14="http://schemas.microsoft.com/office/powerpoint/2010/main" val="2513624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2. </a:t>
            </a:r>
            <a:r>
              <a:rPr lang="en-US" u="sng" dirty="0" smtClean="0"/>
              <a:t>Read through </a:t>
            </a:r>
            <a:r>
              <a:rPr lang="en-US" dirty="0" smtClean="0"/>
              <a:t>and analyze the sources</a:t>
            </a:r>
            <a:endParaRPr lang="en-US" dirty="0"/>
          </a:p>
        </p:txBody>
      </p:sp>
      <p:sp>
        <p:nvSpPr>
          <p:cNvPr id="3" name="Content Placeholder 2"/>
          <p:cNvSpPr>
            <a:spLocks noGrp="1"/>
          </p:cNvSpPr>
          <p:nvPr>
            <p:ph idx="1"/>
          </p:nvPr>
        </p:nvSpPr>
        <p:spPr/>
        <p:txBody>
          <a:bodyPr/>
          <a:lstStyle/>
          <a:p>
            <a:r>
              <a:rPr lang="en-US" dirty="0" smtClean="0"/>
              <a:t>Steps to Active Reading: </a:t>
            </a:r>
          </a:p>
          <a:p>
            <a:pPr lvl="1"/>
            <a:r>
              <a:rPr lang="en-US" dirty="0" smtClean="0"/>
              <a:t>1. Gain an overview of the text before reading </a:t>
            </a:r>
          </a:p>
          <a:p>
            <a:pPr lvl="1"/>
            <a:r>
              <a:rPr lang="en-US" dirty="0" smtClean="0"/>
              <a:t>2. Read with purpose</a:t>
            </a:r>
          </a:p>
          <a:p>
            <a:pPr lvl="1"/>
            <a:r>
              <a:rPr lang="en-US" dirty="0" smtClean="0"/>
              <a:t>3. Understand Vocabulary </a:t>
            </a:r>
          </a:p>
          <a:p>
            <a:pPr lvl="1"/>
            <a:r>
              <a:rPr lang="en-US" dirty="0" smtClean="0"/>
              <a:t>4. Make Connections so that you remember what you read</a:t>
            </a:r>
          </a:p>
          <a:p>
            <a:pPr lvl="1"/>
            <a:r>
              <a:rPr lang="en-US" dirty="0" smtClean="0"/>
              <a:t>5. Keep Track of your reading </a:t>
            </a:r>
          </a:p>
          <a:p>
            <a:pPr lvl="2"/>
            <a:r>
              <a:rPr lang="en-US" dirty="0" smtClean="0"/>
              <a:t>Take notes, highlight, track the words with your pencil </a:t>
            </a:r>
          </a:p>
        </p:txBody>
      </p:sp>
    </p:spTree>
    <p:extLst>
      <p:ext uri="{BB962C8B-B14F-4D97-AF65-F5344CB8AC3E}">
        <p14:creationId xmlns:p14="http://schemas.microsoft.com/office/powerpoint/2010/main" val="1646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Outline and organize your paper </a:t>
            </a:r>
            <a:endParaRPr lang="en-US" dirty="0"/>
          </a:p>
        </p:txBody>
      </p:sp>
      <p:sp>
        <p:nvSpPr>
          <p:cNvPr id="3" name="Content Placeholder 2"/>
          <p:cNvSpPr>
            <a:spLocks noGrp="1"/>
          </p:cNvSpPr>
          <p:nvPr>
            <p:ph idx="1"/>
          </p:nvPr>
        </p:nvSpPr>
        <p:spPr>
          <a:xfrm>
            <a:off x="457200" y="1600200"/>
            <a:ext cx="4572000" cy="4525963"/>
          </a:xfrm>
        </p:spPr>
        <p:txBody>
          <a:bodyPr/>
          <a:lstStyle/>
          <a:p>
            <a:pPr marL="0" indent="0">
              <a:buNone/>
            </a:pPr>
            <a:r>
              <a:rPr lang="en-US" dirty="0" smtClean="0">
                <a:effectLst/>
                <a:latin typeface="Times New Roman"/>
                <a:ea typeface="Calibri"/>
              </a:rPr>
              <a:t>Plan it out!</a:t>
            </a:r>
            <a:endParaRPr lang="en-US" dirty="0"/>
          </a:p>
        </p:txBody>
      </p:sp>
      <p:sp>
        <p:nvSpPr>
          <p:cNvPr id="4" name="Rectangle 3"/>
          <p:cNvSpPr/>
          <p:nvPr/>
        </p:nvSpPr>
        <p:spPr>
          <a:xfrm>
            <a:off x="5181600" y="1371600"/>
            <a:ext cx="3810000" cy="3139321"/>
          </a:xfrm>
          <a:prstGeom prst="rect">
            <a:avLst/>
          </a:prstGeom>
          <a:ln>
            <a:solidFill>
              <a:schemeClr val="accent1"/>
            </a:solidFill>
          </a:ln>
        </p:spPr>
        <p:txBody>
          <a:bodyPr wrap="square">
            <a:spAutoFit/>
          </a:bodyPr>
          <a:lstStyle/>
          <a:p>
            <a:r>
              <a:rPr lang="en-US" i="1" dirty="0"/>
              <a:t>Hone your outline and then cling to it as a lifeline. You can adjust it in mid-stream, but don’t try to just write your way into a better structure: think about the right structure and then write to it. Your outline will get you through those periods when you can’t possibly imagine ever finishing the </a:t>
            </a:r>
            <a:r>
              <a:rPr lang="en-US" i="1" dirty="0" smtClean="0"/>
              <a:t>thing </a:t>
            </a:r>
            <a:r>
              <a:rPr lang="en-US" i="1" dirty="0"/>
              <a:t>— at those times, your outline will let you see it as a sequence of manageable 1,000 word sections.</a:t>
            </a:r>
            <a:endParaRPr lang="en-US" dirty="0"/>
          </a:p>
        </p:txBody>
      </p:sp>
      <p:sp>
        <p:nvSpPr>
          <p:cNvPr id="5" name="Rectangle 4"/>
          <p:cNvSpPr/>
          <p:nvPr/>
        </p:nvSpPr>
        <p:spPr>
          <a:xfrm>
            <a:off x="5257800" y="4510921"/>
            <a:ext cx="3733800" cy="923330"/>
          </a:xfrm>
          <a:prstGeom prst="rect">
            <a:avLst/>
          </a:prstGeom>
        </p:spPr>
        <p:txBody>
          <a:bodyPr wrap="square">
            <a:spAutoFit/>
          </a:bodyPr>
          <a:lstStyle/>
          <a:p>
            <a:r>
              <a:rPr lang="en-US" b="1" dirty="0" smtClean="0"/>
              <a:t> - Bill </a:t>
            </a:r>
            <a:r>
              <a:rPr lang="en-US" b="1" dirty="0" err="1"/>
              <a:t>Wasik</a:t>
            </a:r>
            <a:r>
              <a:rPr lang="en-US" b="1" dirty="0"/>
              <a:t/>
            </a:r>
            <a:br>
              <a:rPr lang="en-US" b="1" dirty="0"/>
            </a:br>
            <a:r>
              <a:rPr lang="en-US" i="1" dirty="0"/>
              <a:t>Author of </a:t>
            </a:r>
            <a:r>
              <a:rPr lang="en-US" dirty="0"/>
              <a:t>And Then There’s This: How Stories Live and Die in Viral Culture</a:t>
            </a:r>
          </a:p>
        </p:txBody>
      </p:sp>
      <p:pic>
        <p:nvPicPr>
          <p:cNvPr id="6" name="Picture 4" descr="http://overlypositive.com/wp-content/uploads/2011/03/calvinonwri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458" y="3662132"/>
            <a:ext cx="2596342" cy="32617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srcRect/>
          <a:stretch>
            <a:fillRect/>
          </a:stretch>
        </p:blipFill>
        <p:spPr bwMode="auto">
          <a:xfrm>
            <a:off x="114993" y="2209800"/>
            <a:ext cx="2698199" cy="3916740"/>
          </a:xfrm>
          <a:prstGeom prst="rect">
            <a:avLst/>
          </a:prstGeom>
          <a:noFill/>
          <a:ln w="9525">
            <a:noFill/>
            <a:miter lim="800000"/>
            <a:headEnd/>
            <a:tailEnd/>
          </a:ln>
          <a:effectLst/>
        </p:spPr>
      </p:pic>
    </p:spTree>
    <p:extLst>
      <p:ext uri="{BB962C8B-B14F-4D97-AF65-F5344CB8AC3E}">
        <p14:creationId xmlns:p14="http://schemas.microsoft.com/office/powerpoint/2010/main" val="1789258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 y="152400"/>
            <a:ext cx="3810000" cy="1143000"/>
          </a:xfrm>
        </p:spPr>
        <p:txBody>
          <a:bodyPr/>
          <a:lstStyle/>
          <a:p>
            <a:r>
              <a:rPr lang="en-US" dirty="0" smtClean="0"/>
              <a:t>Introduction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20580"/>
            <a:ext cx="34385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lramm\AppData\Local\Microsoft\Windows\Temporary Internet Files\Content.IE5\PSPK3EM7\MC9000602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94" y="5421896"/>
            <a:ext cx="1295400" cy="13350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ramm\AppData\Local\Microsoft\Windows\Temporary Internet Files\Content.IE5\YKFK74LL\MC9002819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1453" y="5554568"/>
            <a:ext cx="1133416" cy="1073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636" y="4555909"/>
            <a:ext cx="1752601" cy="369332"/>
          </a:xfrm>
          <a:prstGeom prst="rect">
            <a:avLst/>
          </a:prstGeom>
          <a:solidFill>
            <a:schemeClr val="accent1">
              <a:lumMod val="60000"/>
              <a:lumOff val="40000"/>
            </a:schemeClr>
          </a:solidFill>
        </p:spPr>
        <p:txBody>
          <a:bodyPr wrap="square" rtlCol="0">
            <a:spAutoFit/>
          </a:bodyPr>
          <a:lstStyle/>
          <a:p>
            <a:r>
              <a:rPr lang="en-US" dirty="0" smtClean="0"/>
              <a:t>Without a Thesis</a:t>
            </a:r>
            <a:endParaRPr lang="en-US" dirty="0"/>
          </a:p>
        </p:txBody>
      </p:sp>
      <p:sp>
        <p:nvSpPr>
          <p:cNvPr id="6" name="Down Arrow 5"/>
          <p:cNvSpPr/>
          <p:nvPr/>
        </p:nvSpPr>
        <p:spPr>
          <a:xfrm>
            <a:off x="760993" y="4925241"/>
            <a:ext cx="419101" cy="496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00316" y="4804236"/>
            <a:ext cx="1443009" cy="369332"/>
          </a:xfrm>
          <a:prstGeom prst="rect">
            <a:avLst/>
          </a:prstGeom>
          <a:solidFill>
            <a:schemeClr val="accent1">
              <a:lumMod val="60000"/>
              <a:lumOff val="40000"/>
            </a:schemeClr>
          </a:solidFill>
        </p:spPr>
        <p:txBody>
          <a:bodyPr wrap="square" rtlCol="0">
            <a:spAutoFit/>
          </a:bodyPr>
          <a:lstStyle/>
          <a:p>
            <a:r>
              <a:rPr lang="en-US" dirty="0" smtClean="0"/>
              <a:t>With a Thesis</a:t>
            </a:r>
            <a:endParaRPr lang="en-US" dirty="0"/>
          </a:p>
        </p:txBody>
      </p:sp>
      <p:sp>
        <p:nvSpPr>
          <p:cNvPr id="10" name="Down Arrow 9"/>
          <p:cNvSpPr/>
          <p:nvPr/>
        </p:nvSpPr>
        <p:spPr>
          <a:xfrm>
            <a:off x="2578753" y="5143638"/>
            <a:ext cx="419101" cy="496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618" y="807637"/>
            <a:ext cx="4186255" cy="4402319"/>
          </a:xfrm>
          <a:prstGeom prst="rect">
            <a:avLst/>
          </a:prstGeom>
          <a:ln>
            <a:solidFill>
              <a:schemeClr val="tx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780" y="5667156"/>
            <a:ext cx="4608620" cy="733644"/>
          </a:xfrm>
          <a:prstGeom prst="rect">
            <a:avLst/>
          </a:prstGeom>
          <a:ln>
            <a:solidFill>
              <a:schemeClr val="tx1"/>
            </a:solidFill>
          </a:ln>
        </p:spPr>
      </p:pic>
      <p:sp>
        <p:nvSpPr>
          <p:cNvPr id="14" name="Title 1"/>
          <p:cNvSpPr txBox="1">
            <a:spLocks/>
          </p:cNvSpPr>
          <p:nvPr/>
        </p:nvSpPr>
        <p:spPr>
          <a:xfrm>
            <a:off x="4681745" y="236137"/>
            <a:ext cx="38100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Body Paragraphs</a:t>
            </a:r>
            <a:endParaRPr lang="en-US" dirty="0"/>
          </a:p>
        </p:txBody>
      </p:sp>
    </p:spTree>
    <p:extLst>
      <p:ext uri="{BB962C8B-B14F-4D97-AF65-F5344CB8AC3E}">
        <p14:creationId xmlns:p14="http://schemas.microsoft.com/office/powerpoint/2010/main" val="2542247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Parts of a Body Paragraph </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smtClean="0"/>
              <a:t>Topic Sentence – </a:t>
            </a:r>
          </a:p>
          <a:p>
            <a:pPr lvl="1"/>
            <a:r>
              <a:rPr lang="en-US" dirty="0" smtClean="0"/>
              <a:t>Position + Argument</a:t>
            </a:r>
            <a:endParaRPr lang="en-US" dirty="0"/>
          </a:p>
          <a:p>
            <a:r>
              <a:rPr lang="en-US" dirty="0" smtClean="0"/>
              <a:t>Tag, “Supporting Detail/ Evidence,” (citation).</a:t>
            </a:r>
          </a:p>
          <a:p>
            <a:r>
              <a:rPr lang="en-US" dirty="0" smtClean="0"/>
              <a:t>Analysis and Explanation </a:t>
            </a:r>
          </a:p>
          <a:p>
            <a:endParaRPr lang="en-US" dirty="0" smtClean="0"/>
          </a:p>
          <a:p>
            <a:r>
              <a:rPr lang="en-US" dirty="0" smtClean="0"/>
              <a:t>Tag, “Supporting Detail/ Evidence,” (citation).</a:t>
            </a:r>
          </a:p>
          <a:p>
            <a:r>
              <a:rPr lang="en-US" dirty="0" smtClean="0"/>
              <a:t>Analysis and Explanation</a:t>
            </a:r>
          </a:p>
          <a:p>
            <a:endParaRPr lang="en-US" dirty="0"/>
          </a:p>
          <a:p>
            <a:r>
              <a:rPr lang="en-US" dirty="0" smtClean="0"/>
              <a:t>Tag, “Supporting Detail/ Evidence,” (citation). </a:t>
            </a:r>
          </a:p>
          <a:p>
            <a:r>
              <a:rPr lang="en-US" dirty="0" smtClean="0"/>
              <a:t>Analysis and Explanation</a:t>
            </a:r>
          </a:p>
          <a:p>
            <a:endParaRPr lang="en-US" dirty="0"/>
          </a:p>
          <a:p>
            <a:r>
              <a:rPr lang="en-US" dirty="0" smtClean="0"/>
              <a:t>Transition/ Conclusion </a:t>
            </a:r>
            <a:endParaRPr lang="en-US" dirty="0"/>
          </a:p>
        </p:txBody>
      </p:sp>
    </p:spTree>
    <p:extLst>
      <p:ext uri="{BB962C8B-B14F-4D97-AF65-F5344CB8AC3E}">
        <p14:creationId xmlns:p14="http://schemas.microsoft.com/office/powerpoint/2010/main" val="2980562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buNone/>
            </a:pPr>
            <a:r>
              <a:rPr lang="en-US" dirty="0"/>
              <a:t>	</a:t>
            </a:r>
            <a:endParaRPr lang="en-US" dirty="0" smtClean="0"/>
          </a:p>
          <a:p>
            <a:pPr marL="0" indent="0">
              <a:buNone/>
            </a:pPr>
            <a:r>
              <a:rPr lang="en-US" dirty="0"/>
              <a:t>	</a:t>
            </a:r>
            <a:r>
              <a:rPr lang="en-US" dirty="0" smtClean="0"/>
              <a:t>The </a:t>
            </a:r>
            <a:r>
              <a:rPr lang="en-US" dirty="0"/>
              <a:t>Spartan polis was superior to other Greek </a:t>
            </a:r>
            <a:r>
              <a:rPr lang="en-US" dirty="0" smtClean="0"/>
              <a:t>city-states because </a:t>
            </a:r>
            <a:r>
              <a:rPr lang="en-US" dirty="0"/>
              <a:t>Spartan women had roles outside of the traditional Greek home sphere that gave them more independence and duties. These features required them to be in good physical shape, have the ability to inherit property, and have an education beyond the Athenian housewife’s skills. According to Xenophon, the Spartans “arranged competitions of racing and strength for women also, thinking that if both parents were strong their children would be most robust,” while “other Greeks expect girls to sit quietly and work wool,” (Doc 4).  This difference in social expectations highlights how Spartan women were encouraged to be different from other Greek women. The public competitions allowed Spartan women to fulfill their obligation to have strong children but it also allowed them to compete in tasks that were restricted to men in other Greek </a:t>
            </a:r>
            <a:r>
              <a:rPr lang="en-US" dirty="0" err="1"/>
              <a:t>poli</a:t>
            </a:r>
            <a:r>
              <a:rPr lang="en-US" dirty="0"/>
              <a:t>.  Rather than confining them to a more traditional and one dimensional occupation, such as weaving wool, Spartan women were given tasks and responsibilities that were of equal importance for the wellbeing of the community and were trained accordingly. Aristotle also demonstrated the importance the women’s role in Sparta when he stated that “nearly two-fifths of the whole country is in the hands of women” because they were allowed to inherit property, (Doc 4). While Aristotle, like a traditional Greek male, disapproved of the practice of letting women inherit, the Spartans clearly embraced this practice. By giving women the right to inherit property Sparta allowed them a more active role in the community and clearly tied them to the wellbeing of the Polis in a more literal way, by expecting them to more deeply care for the property that was legally theirs. In addition to Spartan women having more freedom than other Greeks they were also given greater responsibility and according to historians Duiker and </a:t>
            </a:r>
            <a:r>
              <a:rPr lang="en-US" dirty="0" err="1"/>
              <a:t>Spielvogel</a:t>
            </a:r>
            <a:r>
              <a:rPr lang="en-US" dirty="0"/>
              <a:t>, “upheld the strict Spartan values, expecting their husbands and sons to be brave in war,” (Doc 1). All of the additional physical training and inheritance rights made the Spartan women more invested in their communities and as a result they felt the responsibility to uphold the Spartan militaristic values as keenly as any of the men. By encouraging their husbands and sons to participate bravely in war they demonstrated their patriotism and commitment by sacrificing their own personal happiness for the good of the greater community. Spartan women had more freedoms and responsibilities than the other Greek communities and as a result Sparta also had a stronger community culture that made them a superior polis. </a:t>
            </a:r>
          </a:p>
        </p:txBody>
      </p:sp>
      <p:sp>
        <p:nvSpPr>
          <p:cNvPr id="2" name="TextBox 1"/>
          <p:cNvSpPr txBox="1"/>
          <p:nvPr/>
        </p:nvSpPr>
        <p:spPr>
          <a:xfrm>
            <a:off x="914400" y="1371600"/>
            <a:ext cx="7391400" cy="1815882"/>
          </a:xfrm>
          <a:prstGeom prst="rect">
            <a:avLst/>
          </a:prstGeom>
          <a:solidFill>
            <a:schemeClr val="accent1"/>
          </a:solidFill>
        </p:spPr>
        <p:txBody>
          <a:bodyPr wrap="square" rtlCol="0">
            <a:spAutoFit/>
          </a:bodyPr>
          <a:lstStyle/>
          <a:p>
            <a:r>
              <a:rPr lang="en-US" sz="2800" b="1" dirty="0"/>
              <a:t>[The Spartan polis was superior to other Greek city-states] because </a:t>
            </a:r>
            <a:r>
              <a:rPr lang="en-US" sz="2800" b="1" u="sng" dirty="0"/>
              <a:t>Spartan women had roles outside of the traditional Greek home sphere that gave them more independence and duties. </a:t>
            </a:r>
            <a:endParaRPr lang="en-US" sz="2800" u="sng" dirty="0"/>
          </a:p>
        </p:txBody>
      </p:sp>
      <p:sp>
        <p:nvSpPr>
          <p:cNvPr id="4" name="TextBox 3"/>
          <p:cNvSpPr txBox="1"/>
          <p:nvPr/>
        </p:nvSpPr>
        <p:spPr>
          <a:xfrm>
            <a:off x="1257300" y="4185239"/>
            <a:ext cx="6705600" cy="2246769"/>
          </a:xfrm>
          <a:prstGeom prst="rect">
            <a:avLst/>
          </a:prstGeom>
          <a:solidFill>
            <a:schemeClr val="accent1"/>
          </a:solidFill>
        </p:spPr>
        <p:txBody>
          <a:bodyPr wrap="square" rtlCol="0">
            <a:spAutoFit/>
          </a:bodyPr>
          <a:lstStyle/>
          <a:p>
            <a:r>
              <a:rPr lang="en-US" sz="2800" dirty="0"/>
              <a:t>Spartan women had more freedoms and responsibilities than the other Greek communities and as a result Sparta also had a </a:t>
            </a:r>
            <a:r>
              <a:rPr lang="en-US" sz="2800" b="1" dirty="0"/>
              <a:t>stronger community culture </a:t>
            </a:r>
            <a:r>
              <a:rPr lang="en-US" sz="2800" dirty="0"/>
              <a:t>that made them a superior polis. </a:t>
            </a:r>
          </a:p>
        </p:txBody>
      </p:sp>
    </p:spTree>
    <p:extLst>
      <p:ext uri="{BB962C8B-B14F-4D97-AF65-F5344CB8AC3E}">
        <p14:creationId xmlns:p14="http://schemas.microsoft.com/office/powerpoint/2010/main" val="22006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pPr marL="0" indent="0">
              <a:buNone/>
            </a:pPr>
            <a:r>
              <a:rPr lang="en-US" dirty="0"/>
              <a:t>	</a:t>
            </a:r>
            <a:endParaRPr lang="en-US" dirty="0" smtClean="0"/>
          </a:p>
          <a:p>
            <a:pPr marL="0" indent="0">
              <a:buNone/>
            </a:pPr>
            <a:r>
              <a:rPr lang="en-US" dirty="0"/>
              <a:t>	</a:t>
            </a:r>
            <a:r>
              <a:rPr lang="en-US" b="1" dirty="0" smtClean="0"/>
              <a:t>[The </a:t>
            </a:r>
            <a:r>
              <a:rPr lang="en-US" b="1" dirty="0"/>
              <a:t>Spartan polis was superior to other Greek </a:t>
            </a:r>
            <a:r>
              <a:rPr lang="en-US" b="1" dirty="0" smtClean="0"/>
              <a:t>city-states] </a:t>
            </a:r>
            <a:r>
              <a:rPr lang="en-US" b="1" dirty="0"/>
              <a:t>because Spartan women had roles outside of the traditional Greek home sphere that gave them more independence and duties. </a:t>
            </a:r>
            <a:r>
              <a:rPr lang="en-US" dirty="0"/>
              <a:t>These features required them to be in good physical shape, have the ability to inherit property, and have an education beyond the Athenian housewife’s skills. </a:t>
            </a:r>
            <a:r>
              <a:rPr lang="en-US" dirty="0">
                <a:solidFill>
                  <a:srgbClr val="FF0000"/>
                </a:solidFill>
              </a:rPr>
              <a:t>According to Xenophon, </a:t>
            </a:r>
            <a:r>
              <a:rPr lang="en-US" dirty="0"/>
              <a:t>the Spartans </a:t>
            </a:r>
            <a:r>
              <a:rPr lang="en-US" dirty="0">
                <a:solidFill>
                  <a:schemeClr val="accent4">
                    <a:lumMod val="75000"/>
                  </a:schemeClr>
                </a:solidFill>
              </a:rPr>
              <a:t>“arranged competitions of racing and strength for women also, thinking that if both parents were strong their children would be most robust,” </a:t>
            </a:r>
            <a:r>
              <a:rPr lang="en-US" dirty="0"/>
              <a:t>while </a:t>
            </a:r>
            <a:r>
              <a:rPr lang="en-US" dirty="0">
                <a:solidFill>
                  <a:schemeClr val="accent4">
                    <a:lumMod val="75000"/>
                  </a:schemeClr>
                </a:solidFill>
              </a:rPr>
              <a:t>“other Greeks expect girls to sit quietly and work wool,” </a:t>
            </a:r>
            <a:r>
              <a:rPr lang="en-US" dirty="0">
                <a:solidFill>
                  <a:srgbClr val="FF0000"/>
                </a:solidFill>
              </a:rPr>
              <a:t>(Doc 4).  </a:t>
            </a:r>
            <a:r>
              <a:rPr lang="en-US" dirty="0">
                <a:solidFill>
                  <a:schemeClr val="accent2">
                    <a:lumMod val="75000"/>
                  </a:schemeClr>
                </a:solidFill>
              </a:rPr>
              <a:t>This difference in social expectations highlights how Spartan women were encouraged to be different from other Greek women. The public competitions allowed Spartan women to fulfill their obligation to have strong children but it also allowed them to compete in tasks that were restricted to men in other Greek </a:t>
            </a:r>
            <a:r>
              <a:rPr lang="en-US" dirty="0" err="1">
                <a:solidFill>
                  <a:schemeClr val="accent2">
                    <a:lumMod val="75000"/>
                  </a:schemeClr>
                </a:solidFill>
              </a:rPr>
              <a:t>poli</a:t>
            </a:r>
            <a:r>
              <a:rPr lang="en-US" dirty="0">
                <a:solidFill>
                  <a:schemeClr val="accent2">
                    <a:lumMod val="75000"/>
                  </a:schemeClr>
                </a:solidFill>
              </a:rPr>
              <a:t>.  Rather than confining them to a more traditional and one dimensional occupation, such as weaving wool, Spartan women were given tasks and responsibilities that were of equal importance for the wellbeing of the community and were trained accordingly. </a:t>
            </a:r>
            <a:r>
              <a:rPr lang="en-US" dirty="0">
                <a:solidFill>
                  <a:srgbClr val="FF0000"/>
                </a:solidFill>
              </a:rPr>
              <a:t>Aristotle also demonstrated the importance the women’s role in Sparta when he stated that </a:t>
            </a:r>
            <a:r>
              <a:rPr lang="en-US" dirty="0"/>
              <a:t>“</a:t>
            </a:r>
            <a:r>
              <a:rPr lang="en-US" dirty="0">
                <a:solidFill>
                  <a:schemeClr val="accent4">
                    <a:lumMod val="75000"/>
                  </a:schemeClr>
                </a:solidFill>
              </a:rPr>
              <a:t>nearly two-fifths of the whole country is in the hands of women” because they were allowed to inherit property, </a:t>
            </a:r>
            <a:r>
              <a:rPr lang="en-US" dirty="0">
                <a:solidFill>
                  <a:srgbClr val="FF0000"/>
                </a:solidFill>
              </a:rPr>
              <a:t>(Doc 4). </a:t>
            </a:r>
            <a:r>
              <a:rPr lang="en-US" dirty="0">
                <a:solidFill>
                  <a:schemeClr val="accent2">
                    <a:lumMod val="50000"/>
                  </a:schemeClr>
                </a:solidFill>
              </a:rPr>
              <a:t>While Aristotle, like a traditional Greek male, disapproved of the practice of letting women inherit, the Spartans clearly embraced this practice. By giving women the right to inherit property Sparta allowed them a more active role in the community and clearly tied them to the wellbeing of the Polis in a more literal way, by expecting them to more deeply care for the property that was legally theirs. </a:t>
            </a:r>
            <a:r>
              <a:rPr lang="en-US" dirty="0"/>
              <a:t>In addition to Spartan women having more freedom than other Greeks they were also given greater responsibility and according to </a:t>
            </a:r>
            <a:r>
              <a:rPr lang="en-US" dirty="0">
                <a:solidFill>
                  <a:srgbClr val="FF0000"/>
                </a:solidFill>
              </a:rPr>
              <a:t>historians Duiker and </a:t>
            </a:r>
            <a:r>
              <a:rPr lang="en-US" dirty="0" err="1">
                <a:solidFill>
                  <a:srgbClr val="FF0000"/>
                </a:solidFill>
              </a:rPr>
              <a:t>Spielvogel</a:t>
            </a:r>
            <a:r>
              <a:rPr lang="en-US" dirty="0">
                <a:solidFill>
                  <a:srgbClr val="FF0000"/>
                </a:solidFill>
              </a:rPr>
              <a:t>, </a:t>
            </a:r>
            <a:r>
              <a:rPr lang="en-US" dirty="0">
                <a:solidFill>
                  <a:srgbClr val="7030A0"/>
                </a:solidFill>
              </a:rPr>
              <a:t>“upheld the strict Spartan values, expecting their husbands and sons to be brave in war,” </a:t>
            </a:r>
            <a:r>
              <a:rPr lang="en-US" dirty="0">
                <a:solidFill>
                  <a:srgbClr val="FF0000"/>
                </a:solidFill>
              </a:rPr>
              <a:t>(Doc 1). </a:t>
            </a:r>
            <a:r>
              <a:rPr lang="en-US" dirty="0">
                <a:solidFill>
                  <a:schemeClr val="accent2">
                    <a:lumMod val="50000"/>
                  </a:schemeClr>
                </a:solidFill>
              </a:rPr>
              <a:t>All of the additional physical training and inheritance rights made the Spartan women more invested in their communities and as a result they felt the responsibility to uphold the Spartan militaristic values as keenly as any of the men. By encouraging their husbands and sons to participate bravely in war they demonstrated their patriotism and commitment by sacrificing their own personal happiness for the good of the greater community. </a:t>
            </a:r>
            <a:r>
              <a:rPr lang="en-US" b="1" dirty="0"/>
              <a:t>Spartan women had more freedoms and responsibilities than the other Greek communities and as a result Sparta also had a stronger community culture that made them a superior polis. </a:t>
            </a:r>
          </a:p>
        </p:txBody>
      </p:sp>
    </p:spTree>
    <p:extLst>
      <p:ext uri="{BB962C8B-B14F-4D97-AF65-F5344CB8AC3E}">
        <p14:creationId xmlns:p14="http://schemas.microsoft.com/office/powerpoint/2010/main" val="173056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Write!</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dirty="0" smtClean="0"/>
              <a:t>Major Issues for Junior Writers</a:t>
            </a:r>
          </a:p>
          <a:p>
            <a:pPr lvl="1"/>
            <a:r>
              <a:rPr lang="en-US" dirty="0" smtClean="0"/>
              <a:t>Remember to use Formal writing/ language </a:t>
            </a:r>
          </a:p>
          <a:p>
            <a:pPr lvl="2"/>
            <a:r>
              <a:rPr lang="en-US" dirty="0"/>
              <a:t>Y</a:t>
            </a:r>
            <a:r>
              <a:rPr lang="en-US" dirty="0" smtClean="0"/>
              <a:t>ou are trying to sway National opinion &amp; change the future … using slang, colloquialisms or just poor language &amp; sentence structure will not help you do this</a:t>
            </a:r>
          </a:p>
          <a:p>
            <a:pPr lvl="1"/>
            <a:r>
              <a:rPr lang="en-US" dirty="0" smtClean="0"/>
              <a:t>Topic Sentence </a:t>
            </a:r>
          </a:p>
          <a:p>
            <a:pPr lvl="2"/>
            <a:r>
              <a:rPr lang="en-US" dirty="0" smtClean="0"/>
              <a:t>This has become very formulaic (if included at all)</a:t>
            </a:r>
          </a:p>
          <a:p>
            <a:pPr lvl="3"/>
            <a:r>
              <a:rPr lang="en-US" dirty="0" smtClean="0"/>
              <a:t>Examples: </a:t>
            </a:r>
          </a:p>
          <a:p>
            <a:pPr lvl="4"/>
            <a:r>
              <a:rPr lang="en-US" dirty="0" smtClean="0"/>
              <a:t>First of all…</a:t>
            </a:r>
          </a:p>
          <a:p>
            <a:pPr lvl="4"/>
            <a:r>
              <a:rPr lang="en-US" dirty="0" smtClean="0"/>
              <a:t>To start with …</a:t>
            </a:r>
          </a:p>
          <a:p>
            <a:pPr lvl="4"/>
            <a:r>
              <a:rPr lang="en-US" dirty="0" smtClean="0"/>
              <a:t>Initially …. (you’re not using initially correctly…)</a:t>
            </a:r>
          </a:p>
          <a:p>
            <a:pPr marL="1828800" lvl="4" indent="0">
              <a:buNone/>
            </a:pPr>
            <a:endParaRPr lang="en-US" dirty="0" smtClean="0"/>
          </a:p>
        </p:txBody>
      </p:sp>
    </p:spTree>
    <p:extLst>
      <p:ext uri="{BB962C8B-B14F-4D97-AF65-F5344CB8AC3E}">
        <p14:creationId xmlns:p14="http://schemas.microsoft.com/office/powerpoint/2010/main" val="4052338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Write!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Major Issues for Junior Writers</a:t>
            </a:r>
            <a:endParaRPr lang="en-US" dirty="0"/>
          </a:p>
          <a:p>
            <a:pPr lvl="1"/>
            <a:r>
              <a:rPr lang="en-US" dirty="0" smtClean="0"/>
              <a:t>Using supporting Evidence</a:t>
            </a:r>
          </a:p>
          <a:p>
            <a:pPr lvl="2"/>
            <a:r>
              <a:rPr lang="en-US" dirty="0" smtClean="0"/>
              <a:t>Do not make unsupported and vague arguments</a:t>
            </a:r>
          </a:p>
          <a:p>
            <a:pPr lvl="2"/>
            <a:r>
              <a:rPr lang="en-US" dirty="0" smtClean="0"/>
              <a:t>Beware listing… make sure your include an explanation of how the information connects to your argument </a:t>
            </a:r>
          </a:p>
          <a:p>
            <a:pPr lvl="2"/>
            <a:r>
              <a:rPr lang="en-US" dirty="0" smtClean="0"/>
              <a:t>CITE YOUR SOURCES</a:t>
            </a:r>
          </a:p>
          <a:p>
            <a:pPr lvl="1"/>
            <a:r>
              <a:rPr lang="en-US" dirty="0" smtClean="0"/>
              <a:t>Transitions</a:t>
            </a:r>
          </a:p>
          <a:p>
            <a:pPr lvl="2"/>
            <a:r>
              <a:rPr lang="en-US" dirty="0" smtClean="0"/>
              <a:t>There are 2 types of Transitions</a:t>
            </a:r>
          </a:p>
          <a:p>
            <a:pPr lvl="3"/>
            <a:r>
              <a:rPr lang="en-US" dirty="0" smtClean="0"/>
              <a:t>Transitional phrases/ words within a body paragraph that contribute the fluency and form of the paragraph. </a:t>
            </a:r>
          </a:p>
          <a:p>
            <a:pPr lvl="3"/>
            <a:r>
              <a:rPr lang="en-US" dirty="0" smtClean="0"/>
              <a:t>The transitions between paragraphs that focus on transitioning the reader from one argument to the next.</a:t>
            </a:r>
          </a:p>
          <a:p>
            <a:pPr lvl="1"/>
            <a:endParaRPr lang="en-US" dirty="0" smtClean="0"/>
          </a:p>
        </p:txBody>
      </p:sp>
      <p:grpSp>
        <p:nvGrpSpPr>
          <p:cNvPr id="13" name="SMARTInkShape-Group1"/>
          <p:cNvGrpSpPr/>
          <p:nvPr/>
        </p:nvGrpSpPr>
        <p:grpSpPr>
          <a:xfrm>
            <a:off x="4134445" y="3964781"/>
            <a:ext cx="1866306" cy="490970"/>
            <a:chOff x="4134445" y="3964781"/>
            <a:chExt cx="1866306" cy="490970"/>
          </a:xfrm>
        </p:grpSpPr>
        <p:sp>
          <p:nvSpPr>
            <p:cNvPr id="4" name="SMARTInkShape-1"/>
            <p:cNvSpPr/>
            <p:nvPr/>
          </p:nvSpPr>
          <p:spPr>
            <a:xfrm>
              <a:off x="4134445" y="4268391"/>
              <a:ext cx="115902" cy="142876"/>
            </a:xfrm>
            <a:custGeom>
              <a:avLst/>
              <a:gdLst/>
              <a:ahLst/>
              <a:cxnLst/>
              <a:rect l="0" t="0" r="0" b="0"/>
              <a:pathLst>
                <a:path w="115902" h="142876">
                  <a:moveTo>
                    <a:pt x="107157" y="0"/>
                  </a:moveTo>
                  <a:lnTo>
                    <a:pt x="102416" y="0"/>
                  </a:lnTo>
                  <a:lnTo>
                    <a:pt x="103004" y="2976"/>
                  </a:lnTo>
                  <a:lnTo>
                    <a:pt x="113971" y="27806"/>
                  </a:lnTo>
                  <a:lnTo>
                    <a:pt x="115901" y="47453"/>
                  </a:lnTo>
                  <a:lnTo>
                    <a:pt x="111290" y="65984"/>
                  </a:lnTo>
                  <a:lnTo>
                    <a:pt x="103703" y="76621"/>
                  </a:lnTo>
                  <a:lnTo>
                    <a:pt x="69807" y="100893"/>
                  </a:lnTo>
                  <a:lnTo>
                    <a:pt x="26575" y="118629"/>
                  </a:lnTo>
                  <a:lnTo>
                    <a:pt x="9418" y="127864"/>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p:cNvSpPr/>
            <p:nvPr/>
          </p:nvSpPr>
          <p:spPr>
            <a:xfrm>
              <a:off x="4491703" y="3964781"/>
              <a:ext cx="151736" cy="490970"/>
            </a:xfrm>
            <a:custGeom>
              <a:avLst/>
              <a:gdLst/>
              <a:ahLst/>
              <a:cxnLst/>
              <a:rect l="0" t="0" r="0" b="0"/>
              <a:pathLst>
                <a:path w="151736" h="490970">
                  <a:moveTo>
                    <a:pt x="142805" y="0"/>
                  </a:moveTo>
                  <a:lnTo>
                    <a:pt x="128803" y="0"/>
                  </a:lnTo>
                  <a:lnTo>
                    <a:pt x="130959" y="0"/>
                  </a:lnTo>
                  <a:lnTo>
                    <a:pt x="116450" y="0"/>
                  </a:lnTo>
                  <a:lnTo>
                    <a:pt x="108602" y="2646"/>
                  </a:lnTo>
                  <a:lnTo>
                    <a:pt x="78651" y="20991"/>
                  </a:lnTo>
                  <a:lnTo>
                    <a:pt x="59967" y="42807"/>
                  </a:lnTo>
                  <a:lnTo>
                    <a:pt x="54837" y="46398"/>
                  </a:lnTo>
                  <a:lnTo>
                    <a:pt x="29148" y="86196"/>
                  </a:lnTo>
                  <a:lnTo>
                    <a:pt x="6025" y="130788"/>
                  </a:lnTo>
                  <a:lnTo>
                    <a:pt x="1134" y="161875"/>
                  </a:lnTo>
                  <a:lnTo>
                    <a:pt x="168" y="204616"/>
                  </a:lnTo>
                  <a:lnTo>
                    <a:pt x="0" y="244512"/>
                  </a:lnTo>
                  <a:lnTo>
                    <a:pt x="4684" y="284660"/>
                  </a:lnTo>
                  <a:lnTo>
                    <a:pt x="15164" y="321254"/>
                  </a:lnTo>
                  <a:lnTo>
                    <a:pt x="29742" y="361349"/>
                  </a:lnTo>
                  <a:lnTo>
                    <a:pt x="58636" y="404708"/>
                  </a:lnTo>
                  <a:lnTo>
                    <a:pt x="74235" y="429824"/>
                  </a:lnTo>
                  <a:lnTo>
                    <a:pt x="114433" y="463085"/>
                  </a:lnTo>
                  <a:lnTo>
                    <a:pt x="144764" y="481646"/>
                  </a:lnTo>
                  <a:lnTo>
                    <a:pt x="151614" y="490969"/>
                  </a:lnTo>
                  <a:lnTo>
                    <a:pt x="151735" y="4822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p:cNvSpPr/>
            <p:nvPr/>
          </p:nvSpPr>
          <p:spPr>
            <a:xfrm>
              <a:off x="4600716" y="4054187"/>
              <a:ext cx="307554" cy="237107"/>
            </a:xfrm>
            <a:custGeom>
              <a:avLst/>
              <a:gdLst/>
              <a:ahLst/>
              <a:cxnLst/>
              <a:rect l="0" t="0" r="0" b="0"/>
              <a:pathLst>
                <a:path w="307554" h="237107">
                  <a:moveTo>
                    <a:pt x="203456" y="8821"/>
                  </a:moveTo>
                  <a:lnTo>
                    <a:pt x="188079" y="1132"/>
                  </a:lnTo>
                  <a:lnTo>
                    <a:pt x="165697" y="0"/>
                  </a:lnTo>
                  <a:lnTo>
                    <a:pt x="126866" y="7589"/>
                  </a:lnTo>
                  <a:lnTo>
                    <a:pt x="84000" y="14714"/>
                  </a:lnTo>
                  <a:lnTo>
                    <a:pt x="53338" y="19796"/>
                  </a:lnTo>
                  <a:lnTo>
                    <a:pt x="11221" y="35506"/>
                  </a:lnTo>
                  <a:lnTo>
                    <a:pt x="4578" y="39863"/>
                  </a:lnTo>
                  <a:lnTo>
                    <a:pt x="964" y="45107"/>
                  </a:lnTo>
                  <a:lnTo>
                    <a:pt x="0" y="47894"/>
                  </a:lnTo>
                  <a:lnTo>
                    <a:pt x="350" y="49752"/>
                  </a:lnTo>
                  <a:lnTo>
                    <a:pt x="1576" y="50992"/>
                  </a:lnTo>
                  <a:lnTo>
                    <a:pt x="5583" y="53360"/>
                  </a:lnTo>
                  <a:lnTo>
                    <a:pt x="22022" y="67612"/>
                  </a:lnTo>
                  <a:lnTo>
                    <a:pt x="62157" y="80825"/>
                  </a:lnTo>
                  <a:lnTo>
                    <a:pt x="101351" y="92276"/>
                  </a:lnTo>
                  <a:lnTo>
                    <a:pt x="135610" y="101128"/>
                  </a:lnTo>
                  <a:lnTo>
                    <a:pt x="176605" y="119144"/>
                  </a:lnTo>
                  <a:lnTo>
                    <a:pt x="219245" y="135932"/>
                  </a:lnTo>
                  <a:lnTo>
                    <a:pt x="263707" y="157741"/>
                  </a:lnTo>
                  <a:lnTo>
                    <a:pt x="307512" y="202149"/>
                  </a:lnTo>
                  <a:lnTo>
                    <a:pt x="307553" y="204183"/>
                  </a:lnTo>
                  <a:lnTo>
                    <a:pt x="304953" y="209088"/>
                  </a:lnTo>
                  <a:lnTo>
                    <a:pt x="297911" y="217428"/>
                  </a:lnTo>
                  <a:lnTo>
                    <a:pt x="284801" y="226184"/>
                  </a:lnTo>
                  <a:lnTo>
                    <a:pt x="268348" y="230321"/>
                  </a:lnTo>
                  <a:lnTo>
                    <a:pt x="231745" y="232711"/>
                  </a:lnTo>
                  <a:lnTo>
                    <a:pt x="203900" y="237106"/>
                  </a:lnTo>
                  <a:lnTo>
                    <a:pt x="165179" y="233353"/>
                  </a:lnTo>
                  <a:lnTo>
                    <a:pt x="124348" y="232318"/>
                  </a:lnTo>
                  <a:lnTo>
                    <a:pt x="94748" y="224984"/>
                  </a:lnTo>
                  <a:lnTo>
                    <a:pt x="72438" y="213981"/>
                  </a:lnTo>
                  <a:lnTo>
                    <a:pt x="60581" y="2052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
            <p:cNvSpPr/>
            <p:nvPr/>
          </p:nvSpPr>
          <p:spPr>
            <a:xfrm>
              <a:off x="4970336" y="4134445"/>
              <a:ext cx="171213" cy="156572"/>
            </a:xfrm>
            <a:custGeom>
              <a:avLst/>
              <a:gdLst/>
              <a:ahLst/>
              <a:cxnLst/>
              <a:rect l="0" t="0" r="0" b="0"/>
              <a:pathLst>
                <a:path w="171213" h="156572">
                  <a:moveTo>
                    <a:pt x="110656" y="0"/>
                  </a:moveTo>
                  <a:lnTo>
                    <a:pt x="102968" y="0"/>
                  </a:lnTo>
                  <a:lnTo>
                    <a:pt x="58568" y="32150"/>
                  </a:lnTo>
                  <a:lnTo>
                    <a:pt x="40873" y="48024"/>
                  </a:lnTo>
                  <a:lnTo>
                    <a:pt x="11827" y="87819"/>
                  </a:lnTo>
                  <a:lnTo>
                    <a:pt x="1226" y="104624"/>
                  </a:lnTo>
                  <a:lnTo>
                    <a:pt x="0" y="110429"/>
                  </a:lnTo>
                  <a:lnTo>
                    <a:pt x="2843" y="135197"/>
                  </a:lnTo>
                  <a:lnTo>
                    <a:pt x="5046" y="138749"/>
                  </a:lnTo>
                  <a:lnTo>
                    <a:pt x="12786" y="145341"/>
                  </a:lnTo>
                  <a:lnTo>
                    <a:pt x="20195" y="148932"/>
                  </a:lnTo>
                  <a:lnTo>
                    <a:pt x="44210" y="156571"/>
                  </a:lnTo>
                  <a:lnTo>
                    <a:pt x="79784" y="152629"/>
                  </a:lnTo>
                  <a:lnTo>
                    <a:pt x="92305" y="146879"/>
                  </a:lnTo>
                  <a:lnTo>
                    <a:pt x="135540" y="115654"/>
                  </a:lnTo>
                  <a:lnTo>
                    <a:pt x="152094" y="98099"/>
                  </a:lnTo>
                  <a:lnTo>
                    <a:pt x="166577" y="74389"/>
                  </a:lnTo>
                  <a:lnTo>
                    <a:pt x="171212" y="56547"/>
                  </a:lnTo>
                  <a:lnTo>
                    <a:pt x="169651" y="44645"/>
                  </a:lnTo>
                  <a:lnTo>
                    <a:pt x="165649" y="33733"/>
                  </a:lnTo>
                  <a:lnTo>
                    <a:pt x="160564" y="25576"/>
                  </a:lnTo>
                  <a:lnTo>
                    <a:pt x="147382" y="15406"/>
                  </a:lnTo>
                  <a:lnTo>
                    <a:pt x="103979" y="4758"/>
                  </a:lnTo>
                  <a:lnTo>
                    <a:pt x="838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
            <p:cNvSpPr/>
            <p:nvPr/>
          </p:nvSpPr>
          <p:spPr>
            <a:xfrm>
              <a:off x="5174096" y="4152305"/>
              <a:ext cx="178647" cy="129193"/>
            </a:xfrm>
            <a:custGeom>
              <a:avLst/>
              <a:gdLst/>
              <a:ahLst/>
              <a:cxnLst/>
              <a:rect l="0" t="0" r="0" b="0"/>
              <a:pathLst>
                <a:path w="178647" h="129193">
                  <a:moveTo>
                    <a:pt x="14052" y="8929"/>
                  </a:moveTo>
                  <a:lnTo>
                    <a:pt x="14052" y="13670"/>
                  </a:lnTo>
                  <a:lnTo>
                    <a:pt x="11407" y="18643"/>
                  </a:lnTo>
                  <a:lnTo>
                    <a:pt x="6364" y="25180"/>
                  </a:lnTo>
                  <a:lnTo>
                    <a:pt x="4203" y="68439"/>
                  </a:lnTo>
                  <a:lnTo>
                    <a:pt x="0" y="84660"/>
                  </a:lnTo>
                  <a:lnTo>
                    <a:pt x="2185" y="95835"/>
                  </a:lnTo>
                  <a:lnTo>
                    <a:pt x="14045" y="120733"/>
                  </a:lnTo>
                  <a:lnTo>
                    <a:pt x="16032" y="122160"/>
                  </a:lnTo>
                  <a:lnTo>
                    <a:pt x="31090" y="129192"/>
                  </a:lnTo>
                  <a:lnTo>
                    <a:pt x="41800" y="129186"/>
                  </a:lnTo>
                  <a:lnTo>
                    <a:pt x="82570" y="120519"/>
                  </a:lnTo>
                  <a:lnTo>
                    <a:pt x="112474" y="108840"/>
                  </a:lnTo>
                  <a:lnTo>
                    <a:pt x="144655" y="82781"/>
                  </a:lnTo>
                  <a:lnTo>
                    <a:pt x="174540" y="42764"/>
                  </a:lnTo>
                  <a:lnTo>
                    <a:pt x="177599" y="37439"/>
                  </a:lnTo>
                  <a:lnTo>
                    <a:pt x="178646" y="32897"/>
                  </a:lnTo>
                  <a:lnTo>
                    <a:pt x="178352" y="28876"/>
                  </a:lnTo>
                  <a:lnTo>
                    <a:pt x="172454" y="9112"/>
                  </a:lnTo>
                  <a:lnTo>
                    <a:pt x="167161" y="1800"/>
                  </a:lnTo>
                  <a:lnTo>
                    <a:pt x="163791" y="800"/>
                  </a:lnTo>
                  <a:lnTo>
                    <a:pt x="15692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6"/>
            <p:cNvSpPr/>
            <p:nvPr/>
          </p:nvSpPr>
          <p:spPr>
            <a:xfrm>
              <a:off x="5433035" y="4152305"/>
              <a:ext cx="174810" cy="115675"/>
            </a:xfrm>
            <a:custGeom>
              <a:avLst/>
              <a:gdLst/>
              <a:ahLst/>
              <a:cxnLst/>
              <a:rect l="0" t="0" r="0" b="0"/>
              <a:pathLst>
                <a:path w="174810" h="115675">
                  <a:moveTo>
                    <a:pt x="5145" y="53578"/>
                  </a:moveTo>
                  <a:lnTo>
                    <a:pt x="404" y="58318"/>
                  </a:lnTo>
                  <a:lnTo>
                    <a:pt x="0" y="59715"/>
                  </a:lnTo>
                  <a:lnTo>
                    <a:pt x="723" y="60646"/>
                  </a:lnTo>
                  <a:lnTo>
                    <a:pt x="2197" y="61266"/>
                  </a:lnTo>
                  <a:lnTo>
                    <a:pt x="3180" y="62672"/>
                  </a:lnTo>
                  <a:lnTo>
                    <a:pt x="4271" y="66880"/>
                  </a:lnTo>
                  <a:lnTo>
                    <a:pt x="4886" y="79568"/>
                  </a:lnTo>
                  <a:lnTo>
                    <a:pt x="5964" y="82811"/>
                  </a:lnTo>
                  <a:lnTo>
                    <a:pt x="7676" y="84973"/>
                  </a:lnTo>
                  <a:lnTo>
                    <a:pt x="9808" y="86414"/>
                  </a:lnTo>
                  <a:lnTo>
                    <a:pt x="11230" y="88367"/>
                  </a:lnTo>
                  <a:lnTo>
                    <a:pt x="12810" y="93183"/>
                  </a:lnTo>
                  <a:lnTo>
                    <a:pt x="13700" y="101473"/>
                  </a:lnTo>
                  <a:lnTo>
                    <a:pt x="14817" y="103367"/>
                  </a:lnTo>
                  <a:lnTo>
                    <a:pt x="16554" y="104630"/>
                  </a:lnTo>
                  <a:lnTo>
                    <a:pt x="18704" y="105472"/>
                  </a:lnTo>
                  <a:lnTo>
                    <a:pt x="20138" y="107025"/>
                  </a:lnTo>
                  <a:lnTo>
                    <a:pt x="22892" y="115674"/>
                  </a:lnTo>
                  <a:lnTo>
                    <a:pt x="23001" y="102772"/>
                  </a:lnTo>
                  <a:lnTo>
                    <a:pt x="25649" y="97601"/>
                  </a:lnTo>
                  <a:lnTo>
                    <a:pt x="27744" y="94833"/>
                  </a:lnTo>
                  <a:lnTo>
                    <a:pt x="30072" y="86465"/>
                  </a:lnTo>
                  <a:lnTo>
                    <a:pt x="34416" y="60397"/>
                  </a:lnTo>
                  <a:lnTo>
                    <a:pt x="42944" y="36317"/>
                  </a:lnTo>
                  <a:lnTo>
                    <a:pt x="61821" y="14917"/>
                  </a:lnTo>
                  <a:lnTo>
                    <a:pt x="70352" y="11590"/>
                  </a:lnTo>
                  <a:lnTo>
                    <a:pt x="79766" y="9120"/>
                  </a:lnTo>
                  <a:lnTo>
                    <a:pt x="91637" y="3143"/>
                  </a:lnTo>
                  <a:lnTo>
                    <a:pt x="136236" y="122"/>
                  </a:lnTo>
                  <a:lnTo>
                    <a:pt x="1748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
            <p:cNvSpPr/>
            <p:nvPr/>
          </p:nvSpPr>
          <p:spPr>
            <a:xfrm>
              <a:off x="5693518" y="4125516"/>
              <a:ext cx="128639" cy="187524"/>
            </a:xfrm>
            <a:custGeom>
              <a:avLst/>
              <a:gdLst/>
              <a:ahLst/>
              <a:cxnLst/>
              <a:rect l="0" t="0" r="0" b="0"/>
              <a:pathLst>
                <a:path w="128639" h="187524">
                  <a:moveTo>
                    <a:pt x="101849" y="0"/>
                  </a:moveTo>
                  <a:lnTo>
                    <a:pt x="79985" y="0"/>
                  </a:lnTo>
                  <a:lnTo>
                    <a:pt x="40896" y="13302"/>
                  </a:lnTo>
                  <a:lnTo>
                    <a:pt x="28778" y="21249"/>
                  </a:lnTo>
                  <a:lnTo>
                    <a:pt x="18903" y="34629"/>
                  </a:lnTo>
                  <a:lnTo>
                    <a:pt x="681" y="76315"/>
                  </a:lnTo>
                  <a:lnTo>
                    <a:pt x="0" y="88818"/>
                  </a:lnTo>
                  <a:lnTo>
                    <a:pt x="5950" y="122327"/>
                  </a:lnTo>
                  <a:lnTo>
                    <a:pt x="20729" y="141131"/>
                  </a:lnTo>
                  <a:lnTo>
                    <a:pt x="59160" y="168037"/>
                  </a:lnTo>
                  <a:lnTo>
                    <a:pt x="99461" y="179849"/>
                  </a:lnTo>
                  <a:lnTo>
                    <a:pt x="128638" y="1875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8"/>
            <p:cNvSpPr/>
            <p:nvPr/>
          </p:nvSpPr>
          <p:spPr>
            <a:xfrm>
              <a:off x="5889130" y="4134445"/>
              <a:ext cx="111621" cy="169665"/>
            </a:xfrm>
            <a:custGeom>
              <a:avLst/>
              <a:gdLst/>
              <a:ahLst/>
              <a:cxnLst/>
              <a:rect l="0" t="0" r="0" b="0"/>
              <a:pathLst>
                <a:path w="111621" h="169665">
                  <a:moveTo>
                    <a:pt x="111620" y="0"/>
                  </a:moveTo>
                  <a:lnTo>
                    <a:pt x="99191" y="0"/>
                  </a:lnTo>
                  <a:lnTo>
                    <a:pt x="93529" y="2646"/>
                  </a:lnTo>
                  <a:lnTo>
                    <a:pt x="90629" y="4741"/>
                  </a:lnTo>
                  <a:lnTo>
                    <a:pt x="54708" y="16806"/>
                  </a:lnTo>
                  <a:lnTo>
                    <a:pt x="15115" y="52034"/>
                  </a:lnTo>
                  <a:lnTo>
                    <a:pt x="9197" y="63145"/>
                  </a:lnTo>
                  <a:lnTo>
                    <a:pt x="0" y="104217"/>
                  </a:lnTo>
                  <a:lnTo>
                    <a:pt x="496" y="109166"/>
                  </a:lnTo>
                  <a:lnTo>
                    <a:pt x="2811" y="113457"/>
                  </a:lnTo>
                  <a:lnTo>
                    <a:pt x="29944" y="144457"/>
                  </a:lnTo>
                  <a:lnTo>
                    <a:pt x="71830" y="163589"/>
                  </a:lnTo>
                  <a:lnTo>
                    <a:pt x="111620" y="169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9"/>
            <p:cNvSpPr/>
            <p:nvPr/>
          </p:nvSpPr>
          <p:spPr>
            <a:xfrm>
              <a:off x="5893594" y="4125516"/>
              <a:ext cx="107013" cy="107157"/>
            </a:xfrm>
            <a:custGeom>
              <a:avLst/>
              <a:gdLst/>
              <a:ahLst/>
              <a:cxnLst/>
              <a:rect l="0" t="0" r="0" b="0"/>
              <a:pathLst>
                <a:path w="107013" h="107157">
                  <a:moveTo>
                    <a:pt x="71437" y="0"/>
                  </a:moveTo>
                  <a:lnTo>
                    <a:pt x="84740" y="0"/>
                  </a:lnTo>
                  <a:lnTo>
                    <a:pt x="86258" y="992"/>
                  </a:lnTo>
                  <a:lnTo>
                    <a:pt x="87272" y="2645"/>
                  </a:lnTo>
                  <a:lnTo>
                    <a:pt x="87947" y="4740"/>
                  </a:lnTo>
                  <a:lnTo>
                    <a:pt x="106060" y="26636"/>
                  </a:lnTo>
                  <a:lnTo>
                    <a:pt x="107012" y="39067"/>
                  </a:lnTo>
                  <a:lnTo>
                    <a:pt x="106068" y="40927"/>
                  </a:lnTo>
                  <a:lnTo>
                    <a:pt x="104446" y="42168"/>
                  </a:lnTo>
                  <a:lnTo>
                    <a:pt x="99998" y="44538"/>
                  </a:lnTo>
                  <a:lnTo>
                    <a:pt x="60393" y="71487"/>
                  </a:lnTo>
                  <a:lnTo>
                    <a:pt x="16242" y="101204"/>
                  </a:lnTo>
                  <a:lnTo>
                    <a:pt x="9533" y="104511"/>
                  </a:lnTo>
                  <a:lnTo>
                    <a:pt x="0" y="107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2"/>
          <p:cNvGrpSpPr/>
          <p:nvPr/>
        </p:nvGrpSpPr>
        <p:grpSpPr>
          <a:xfrm>
            <a:off x="6545493" y="3903514"/>
            <a:ext cx="552210" cy="597050"/>
            <a:chOff x="6545493" y="3903514"/>
            <a:chExt cx="552210" cy="597050"/>
          </a:xfrm>
        </p:grpSpPr>
        <p:sp>
          <p:nvSpPr>
            <p:cNvPr id="14" name="SMARTInkShape-10"/>
            <p:cNvSpPr/>
            <p:nvPr/>
          </p:nvSpPr>
          <p:spPr>
            <a:xfrm>
              <a:off x="6545493" y="3964781"/>
              <a:ext cx="62477" cy="348259"/>
            </a:xfrm>
            <a:custGeom>
              <a:avLst/>
              <a:gdLst/>
              <a:ahLst/>
              <a:cxnLst/>
              <a:rect l="0" t="0" r="0" b="0"/>
              <a:pathLst>
                <a:path w="62477" h="348259">
                  <a:moveTo>
                    <a:pt x="8898" y="0"/>
                  </a:moveTo>
                  <a:lnTo>
                    <a:pt x="1209" y="0"/>
                  </a:lnTo>
                  <a:lnTo>
                    <a:pt x="795" y="992"/>
                  </a:lnTo>
                  <a:lnTo>
                    <a:pt x="0" y="38160"/>
                  </a:lnTo>
                  <a:lnTo>
                    <a:pt x="9686" y="80689"/>
                  </a:lnTo>
                  <a:lnTo>
                    <a:pt x="16220" y="116150"/>
                  </a:lnTo>
                  <a:lnTo>
                    <a:pt x="22091" y="147635"/>
                  </a:lnTo>
                  <a:lnTo>
                    <a:pt x="27329" y="178394"/>
                  </a:lnTo>
                  <a:lnTo>
                    <a:pt x="32964" y="214224"/>
                  </a:lnTo>
                  <a:lnTo>
                    <a:pt x="38776" y="249992"/>
                  </a:lnTo>
                  <a:lnTo>
                    <a:pt x="44455" y="291953"/>
                  </a:lnTo>
                  <a:lnTo>
                    <a:pt x="52153" y="319113"/>
                  </a:lnTo>
                  <a:lnTo>
                    <a:pt x="53134" y="331795"/>
                  </a:lnTo>
                  <a:lnTo>
                    <a:pt x="54263" y="334306"/>
                  </a:lnTo>
                  <a:lnTo>
                    <a:pt x="56008" y="335981"/>
                  </a:lnTo>
                  <a:lnTo>
                    <a:pt x="58164" y="337096"/>
                  </a:lnTo>
                  <a:lnTo>
                    <a:pt x="59602" y="338832"/>
                  </a:lnTo>
                  <a:lnTo>
                    <a:pt x="62476" y="3482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1"/>
            <p:cNvSpPr/>
            <p:nvPr/>
          </p:nvSpPr>
          <p:spPr>
            <a:xfrm>
              <a:off x="6634758" y="3903514"/>
              <a:ext cx="312262" cy="597050"/>
            </a:xfrm>
            <a:custGeom>
              <a:avLst/>
              <a:gdLst/>
              <a:ahLst/>
              <a:cxnLst/>
              <a:rect l="0" t="0" r="0" b="0"/>
              <a:pathLst>
                <a:path w="312262" h="597050">
                  <a:moveTo>
                    <a:pt x="98226" y="7689"/>
                  </a:moveTo>
                  <a:lnTo>
                    <a:pt x="98226" y="0"/>
                  </a:lnTo>
                  <a:lnTo>
                    <a:pt x="98226" y="3868"/>
                  </a:lnTo>
                  <a:lnTo>
                    <a:pt x="99219" y="5142"/>
                  </a:lnTo>
                  <a:lnTo>
                    <a:pt x="133439" y="29499"/>
                  </a:lnTo>
                  <a:lnTo>
                    <a:pt x="167362" y="71785"/>
                  </a:lnTo>
                  <a:lnTo>
                    <a:pt x="196770" y="113358"/>
                  </a:lnTo>
                  <a:lnTo>
                    <a:pt x="217493" y="148029"/>
                  </a:lnTo>
                  <a:lnTo>
                    <a:pt x="241052" y="183437"/>
                  </a:lnTo>
                  <a:lnTo>
                    <a:pt x="261041" y="219064"/>
                  </a:lnTo>
                  <a:lnTo>
                    <a:pt x="278539" y="253763"/>
                  </a:lnTo>
                  <a:lnTo>
                    <a:pt x="296489" y="292657"/>
                  </a:lnTo>
                  <a:lnTo>
                    <a:pt x="305406" y="311943"/>
                  </a:lnTo>
                  <a:lnTo>
                    <a:pt x="311130" y="354016"/>
                  </a:lnTo>
                  <a:lnTo>
                    <a:pt x="312261" y="391284"/>
                  </a:lnTo>
                  <a:lnTo>
                    <a:pt x="307716" y="418342"/>
                  </a:lnTo>
                  <a:lnTo>
                    <a:pt x="290162" y="453159"/>
                  </a:lnTo>
                  <a:lnTo>
                    <a:pt x="264940" y="480174"/>
                  </a:lnTo>
                  <a:lnTo>
                    <a:pt x="221121" y="513966"/>
                  </a:lnTo>
                  <a:lnTo>
                    <a:pt x="182364" y="532792"/>
                  </a:lnTo>
                  <a:lnTo>
                    <a:pt x="143620" y="548490"/>
                  </a:lnTo>
                  <a:lnTo>
                    <a:pt x="107303" y="561146"/>
                  </a:lnTo>
                  <a:lnTo>
                    <a:pt x="63519" y="576188"/>
                  </a:lnTo>
                  <a:lnTo>
                    <a:pt x="36506" y="585469"/>
                  </a:lnTo>
                  <a:lnTo>
                    <a:pt x="25155" y="587933"/>
                  </a:lnTo>
                  <a:lnTo>
                    <a:pt x="0" y="5970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2"/>
            <p:cNvSpPr/>
            <p:nvPr/>
          </p:nvSpPr>
          <p:spPr>
            <a:xfrm>
              <a:off x="7028176" y="4375547"/>
              <a:ext cx="69527" cy="44646"/>
            </a:xfrm>
            <a:custGeom>
              <a:avLst/>
              <a:gdLst/>
              <a:ahLst/>
              <a:cxnLst/>
              <a:rect l="0" t="0" r="0" b="0"/>
              <a:pathLst>
                <a:path w="69527" h="44646">
                  <a:moveTo>
                    <a:pt x="44137" y="0"/>
                  </a:moveTo>
                  <a:lnTo>
                    <a:pt x="48877" y="0"/>
                  </a:lnTo>
                  <a:lnTo>
                    <a:pt x="53850" y="2645"/>
                  </a:lnTo>
                  <a:lnTo>
                    <a:pt x="56565" y="4740"/>
                  </a:lnTo>
                  <a:lnTo>
                    <a:pt x="59582" y="9714"/>
                  </a:lnTo>
                  <a:lnTo>
                    <a:pt x="61519" y="20990"/>
                  </a:lnTo>
                  <a:lnTo>
                    <a:pt x="59139" y="26858"/>
                  </a:lnTo>
                  <a:lnTo>
                    <a:pt x="48682" y="39940"/>
                  </a:lnTo>
                  <a:lnTo>
                    <a:pt x="43510" y="42556"/>
                  </a:lnTo>
                  <a:lnTo>
                    <a:pt x="27662" y="44612"/>
                  </a:lnTo>
                  <a:lnTo>
                    <a:pt x="13969" y="44645"/>
                  </a:lnTo>
                  <a:lnTo>
                    <a:pt x="8239" y="42001"/>
                  </a:lnTo>
                  <a:lnTo>
                    <a:pt x="1217" y="36960"/>
                  </a:lnTo>
                  <a:lnTo>
                    <a:pt x="257" y="33624"/>
                  </a:lnTo>
                  <a:lnTo>
                    <a:pt x="0" y="31346"/>
                  </a:lnTo>
                  <a:lnTo>
                    <a:pt x="821" y="29827"/>
                  </a:lnTo>
                  <a:lnTo>
                    <a:pt x="2362" y="28814"/>
                  </a:lnTo>
                  <a:lnTo>
                    <a:pt x="4381" y="28139"/>
                  </a:lnTo>
                  <a:lnTo>
                    <a:pt x="15741" y="20919"/>
                  </a:lnTo>
                  <a:lnTo>
                    <a:pt x="60201" y="17870"/>
                  </a:lnTo>
                  <a:lnTo>
                    <a:pt x="69526" y="17860"/>
                  </a:lnTo>
                  <a:lnTo>
                    <a:pt x="44137"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0044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solidFill>
                  <a:srgbClr val="FF0000"/>
                </a:solidFill>
              </a:rPr>
              <a:t>Transitional</a:t>
            </a:r>
            <a:r>
              <a:rPr lang="en-US" sz="3200" dirty="0" smtClean="0"/>
              <a:t> </a:t>
            </a:r>
            <a:r>
              <a:rPr lang="en-US" sz="3200" dirty="0" smtClean="0">
                <a:solidFill>
                  <a:srgbClr val="FF0000"/>
                </a:solidFill>
              </a:rPr>
              <a:t>Phrases</a:t>
            </a:r>
            <a:r>
              <a:rPr lang="en-US" sz="3200" dirty="0" smtClean="0"/>
              <a:t> occur WITHIN a Paragraph</a:t>
            </a:r>
            <a:endParaRPr lang="en-US" sz="3200" dirty="0"/>
          </a:p>
        </p:txBody>
      </p:sp>
      <p:sp>
        <p:nvSpPr>
          <p:cNvPr id="3" name="Content Placeholder 2"/>
          <p:cNvSpPr>
            <a:spLocks noGrp="1"/>
          </p:cNvSpPr>
          <p:nvPr>
            <p:ph idx="1"/>
          </p:nvPr>
        </p:nvSpPr>
        <p:spPr>
          <a:xfrm>
            <a:off x="457200" y="914400"/>
            <a:ext cx="8229600" cy="5943600"/>
          </a:xfrm>
        </p:spPr>
        <p:txBody>
          <a:bodyPr>
            <a:normAutofit fontScale="70000" lnSpcReduction="20000"/>
          </a:bodyPr>
          <a:lstStyle/>
          <a:p>
            <a:r>
              <a:rPr lang="en-US" dirty="0"/>
              <a:t>I don’t wish to deny that the flattened, minuscule head of the large-bodied "stegosaurus" houses little brain from our subjective, top-heavy perspective, </a:t>
            </a:r>
            <a:r>
              <a:rPr lang="en-US" dirty="0">
                <a:solidFill>
                  <a:srgbClr val="FF0000"/>
                </a:solidFill>
              </a:rPr>
              <a:t>BUT</a:t>
            </a:r>
            <a:r>
              <a:rPr lang="en-US" dirty="0"/>
              <a:t> I do wish to assert that we should not expect more of the beast. </a:t>
            </a:r>
            <a:r>
              <a:rPr lang="en-US" dirty="0">
                <a:solidFill>
                  <a:srgbClr val="FF0000"/>
                </a:solidFill>
              </a:rPr>
              <a:t>FIRST OF ALL</a:t>
            </a:r>
            <a:r>
              <a:rPr lang="en-US" dirty="0"/>
              <a:t>, large animals have relatively smaller brains than related, small animals. The correlation of brain size with body size among kindred animals (all reptiles, all mammals, </a:t>
            </a:r>
            <a:r>
              <a:rPr lang="en-US" dirty="0">
                <a:solidFill>
                  <a:srgbClr val="FF0000"/>
                </a:solidFill>
              </a:rPr>
              <a:t>FOR </a:t>
            </a:r>
            <a:r>
              <a:rPr lang="en-US" dirty="0" smtClean="0">
                <a:solidFill>
                  <a:srgbClr val="FF0000"/>
                </a:solidFill>
              </a:rPr>
              <a:t>EXAMPLE</a:t>
            </a:r>
            <a:r>
              <a:rPr lang="en-US" dirty="0" smtClean="0"/>
              <a:t>) </a:t>
            </a:r>
            <a:r>
              <a:rPr lang="en-US" dirty="0"/>
              <a:t>is remarkably regular. AS we move from small to large animals, from mice to elephants or small lizards to Komodo dragons, brain size increases, BUT not so fast as body size. </a:t>
            </a:r>
            <a:r>
              <a:rPr lang="en-US" dirty="0">
                <a:solidFill>
                  <a:srgbClr val="FF0000"/>
                </a:solidFill>
              </a:rPr>
              <a:t>IN OTHER WORDS</a:t>
            </a:r>
            <a:r>
              <a:rPr lang="en-US" dirty="0"/>
              <a:t>, bodies grow faster than brains, AND large animals have low ratios of brain weight to body weight. </a:t>
            </a:r>
            <a:r>
              <a:rPr lang="en-US" dirty="0">
                <a:solidFill>
                  <a:srgbClr val="FF0000"/>
                </a:solidFill>
              </a:rPr>
              <a:t>IN FACT, </a:t>
            </a:r>
            <a:r>
              <a:rPr lang="en-US" dirty="0"/>
              <a:t>brains grow only about two-thirds as fast as bodies. </a:t>
            </a:r>
            <a:r>
              <a:rPr lang="en-US" dirty="0">
                <a:solidFill>
                  <a:srgbClr val="FF0000"/>
                </a:solidFill>
              </a:rPr>
              <a:t>SINCE</a:t>
            </a:r>
            <a:r>
              <a:rPr lang="en-US" dirty="0"/>
              <a:t> we have no reason to believe that large animals are consistently stupider than their smaller relatives, we must conclude that large animals require relatively less brain to do as well as smaller animals. IF we do not recognize this relationship, we are likely to underestimate the mental power of very large animals, dinosaurs in particular.</a:t>
            </a:r>
          </a:p>
          <a:p>
            <a:endParaRPr lang="en-US" dirty="0"/>
          </a:p>
          <a:p>
            <a:r>
              <a:rPr lang="en-US" dirty="0"/>
              <a:t>Stephen Jay Gould, “Were Dinosaurs Dumb?”</a:t>
            </a:r>
          </a:p>
          <a:p>
            <a:endParaRPr lang="en-US" dirty="0"/>
          </a:p>
        </p:txBody>
      </p:sp>
    </p:spTree>
    <p:extLst>
      <p:ext uri="{BB962C8B-B14F-4D97-AF65-F5344CB8AC3E}">
        <p14:creationId xmlns:p14="http://schemas.microsoft.com/office/powerpoint/2010/main" val="248201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Transition Sentences</a:t>
            </a:r>
            <a:endParaRPr lang="en-US" dirty="0"/>
          </a:p>
        </p:txBody>
      </p:sp>
      <p:sp>
        <p:nvSpPr>
          <p:cNvPr id="3" name="Text Placeholder 2"/>
          <p:cNvSpPr>
            <a:spLocks noGrp="1"/>
          </p:cNvSpPr>
          <p:nvPr>
            <p:ph type="body" idx="1"/>
          </p:nvPr>
        </p:nvSpPr>
        <p:spPr>
          <a:xfrm>
            <a:off x="457200" y="228600"/>
            <a:ext cx="4040188" cy="639762"/>
          </a:xfrm>
        </p:spPr>
        <p:txBody>
          <a:bodyPr/>
          <a:lstStyle/>
          <a:p>
            <a:r>
              <a:rPr lang="en-US" dirty="0" smtClean="0"/>
              <a:t>Changing Ideas – Smoothly </a:t>
            </a:r>
            <a:endParaRPr lang="en-US" dirty="0"/>
          </a:p>
        </p:txBody>
      </p:sp>
      <p:sp>
        <p:nvSpPr>
          <p:cNvPr id="4" name="Content Placeholder 3"/>
          <p:cNvSpPr>
            <a:spLocks noGrp="1"/>
          </p:cNvSpPr>
          <p:nvPr>
            <p:ph sz="half" idx="2"/>
          </p:nvPr>
        </p:nvSpPr>
        <p:spPr>
          <a:xfrm>
            <a:off x="152400" y="762000"/>
            <a:ext cx="5410200" cy="6096000"/>
          </a:xfrm>
        </p:spPr>
        <p:txBody>
          <a:bodyPr>
            <a:normAutofit fontScale="85000" lnSpcReduction="20000"/>
          </a:bodyPr>
          <a:lstStyle/>
          <a:p>
            <a:r>
              <a:rPr lang="en-US" dirty="0" smtClean="0"/>
              <a:t>Transition between Ideas: </a:t>
            </a:r>
          </a:p>
          <a:p>
            <a:pPr>
              <a:buNone/>
            </a:pPr>
            <a:r>
              <a:rPr lang="en-US" dirty="0" smtClean="0"/>
              <a:t>Example: </a:t>
            </a:r>
          </a:p>
          <a:p>
            <a:pPr>
              <a:buNone/>
            </a:pPr>
            <a:r>
              <a:rPr lang="en-US" b="1" dirty="0" smtClean="0"/>
              <a:t>Paragraph 1 Conclusion/ Transition – </a:t>
            </a:r>
            <a:r>
              <a:rPr lang="en-US" dirty="0" smtClean="0"/>
              <a:t>While the Spartan men were excellent warriors who focused on protecting their homeland they also expected women to serve the community and gave them freedoms and responsibilities other Greek women were unaccustomed to.  By giving men and women specific tasks to accomplish the community ensured that it would be both protected and well run in times of war.</a:t>
            </a:r>
          </a:p>
          <a:p>
            <a:pPr>
              <a:buNone/>
            </a:pPr>
            <a:endParaRPr lang="en-US" dirty="0" smtClean="0"/>
          </a:p>
          <a:p>
            <a:pPr>
              <a:buNone/>
            </a:pPr>
            <a:endParaRPr lang="en-US" dirty="0" smtClean="0"/>
          </a:p>
          <a:p>
            <a:pPr>
              <a:buNone/>
            </a:pPr>
            <a:r>
              <a:rPr lang="en-US" b="1" dirty="0" smtClean="0"/>
              <a:t>Paragraph 2 Intro – </a:t>
            </a:r>
            <a:r>
              <a:rPr lang="en-US" dirty="0" smtClean="0"/>
              <a:t>The Spartan polis was superior to other Greek city-states because Spartan women had roles outside of the traditional Greek home sphere that gave them more independence and duties. These features required them to be in good physical shape, able to inherit property, and have an education beyond the Athenian housewife’s skills. </a:t>
            </a:r>
          </a:p>
          <a:p>
            <a:endParaRPr lang="en-US" dirty="0"/>
          </a:p>
        </p:txBody>
      </p:sp>
      <p:sp>
        <p:nvSpPr>
          <p:cNvPr id="5" name="Text Placeholder 4"/>
          <p:cNvSpPr>
            <a:spLocks noGrp="1"/>
          </p:cNvSpPr>
          <p:nvPr>
            <p:ph type="body" sz="quarter" idx="3"/>
          </p:nvPr>
        </p:nvSpPr>
        <p:spPr>
          <a:xfrm>
            <a:off x="6778625" y="762000"/>
            <a:ext cx="1603375" cy="639762"/>
          </a:xfrm>
        </p:spPr>
        <p:txBody>
          <a:bodyPr/>
          <a:lstStyle/>
          <a:p>
            <a:r>
              <a:rPr lang="en-US" dirty="0" smtClean="0"/>
              <a:t>Activity</a:t>
            </a:r>
            <a:endParaRPr lang="en-US" dirty="0"/>
          </a:p>
        </p:txBody>
      </p:sp>
      <p:sp>
        <p:nvSpPr>
          <p:cNvPr id="6" name="Content Placeholder 5"/>
          <p:cNvSpPr>
            <a:spLocks noGrp="1"/>
          </p:cNvSpPr>
          <p:nvPr>
            <p:ph sz="quarter" idx="4"/>
          </p:nvPr>
        </p:nvSpPr>
        <p:spPr>
          <a:xfrm>
            <a:off x="5867400" y="1524000"/>
            <a:ext cx="3276600" cy="4602163"/>
          </a:xfrm>
        </p:spPr>
        <p:txBody>
          <a:bodyPr>
            <a:normAutofit/>
          </a:bodyPr>
          <a:lstStyle/>
          <a:p>
            <a:r>
              <a:rPr lang="en-US" dirty="0" smtClean="0"/>
              <a:t>Read through the transitions of your essay </a:t>
            </a:r>
          </a:p>
          <a:p>
            <a:r>
              <a:rPr lang="en-US" dirty="0" smtClean="0"/>
              <a:t>Rewrite one transition so that your two arguments flow from one to another</a:t>
            </a:r>
          </a:p>
          <a:p>
            <a:r>
              <a:rPr lang="en-US" dirty="0" smtClean="0"/>
              <a:t> *try to avoid using transitional words just to use the words… </a:t>
            </a:r>
            <a:endParaRPr lang="en-US" dirty="0"/>
          </a:p>
        </p:txBody>
      </p:sp>
      <p:sp>
        <p:nvSpPr>
          <p:cNvPr id="7" name="Down Arrow 6"/>
          <p:cNvSpPr/>
          <p:nvPr/>
        </p:nvSpPr>
        <p:spPr>
          <a:xfrm>
            <a:off x="2971800" y="3778348"/>
            <a:ext cx="457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9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Content Overview</a:t>
            </a:r>
            <a:endParaRPr lang="en-US" dirty="0"/>
          </a:p>
        </p:txBody>
      </p:sp>
      <p:sp>
        <p:nvSpPr>
          <p:cNvPr id="4" name="Text Placeholder 3"/>
          <p:cNvSpPr>
            <a:spLocks noGrp="1"/>
          </p:cNvSpPr>
          <p:nvPr>
            <p:ph type="body" idx="1"/>
          </p:nvPr>
        </p:nvSpPr>
        <p:spPr>
          <a:xfrm>
            <a:off x="4038600" y="1524000"/>
            <a:ext cx="2135188" cy="639762"/>
          </a:xfrm>
        </p:spPr>
        <p:txBody>
          <a:bodyPr/>
          <a:lstStyle/>
          <a:p>
            <a:r>
              <a:rPr lang="en-US" dirty="0" smtClean="0"/>
              <a:t>Liberty</a:t>
            </a:r>
            <a:endParaRPr lang="en-US" dirty="0"/>
          </a:p>
        </p:txBody>
      </p:sp>
      <p:sp>
        <p:nvSpPr>
          <p:cNvPr id="3" name="Content Placeholder 2"/>
          <p:cNvSpPr>
            <a:spLocks noGrp="1"/>
          </p:cNvSpPr>
          <p:nvPr>
            <p:ph sz="half" idx="2"/>
          </p:nvPr>
        </p:nvSpPr>
        <p:spPr/>
        <p:txBody>
          <a:bodyPr/>
          <a:lstStyle/>
          <a:p>
            <a:r>
              <a:rPr lang="en-US" dirty="0" smtClean="0"/>
              <a:t>Liberty vs. Security </a:t>
            </a:r>
            <a:endParaRPr lang="en-US" dirty="0"/>
          </a:p>
        </p:txBody>
      </p:sp>
      <p:sp>
        <p:nvSpPr>
          <p:cNvPr id="5" name="Text Placeholder 4"/>
          <p:cNvSpPr>
            <a:spLocks noGrp="1"/>
          </p:cNvSpPr>
          <p:nvPr>
            <p:ph type="body" sz="quarter" idx="3"/>
          </p:nvPr>
        </p:nvSpPr>
        <p:spPr>
          <a:xfrm>
            <a:off x="6705600" y="1535113"/>
            <a:ext cx="1981200" cy="639762"/>
          </a:xfrm>
        </p:spPr>
        <p:txBody>
          <a:bodyPr/>
          <a:lstStyle/>
          <a:p>
            <a:r>
              <a:rPr lang="en-US" dirty="0" smtClean="0"/>
              <a:t>Security</a:t>
            </a:r>
            <a:endParaRPr lang="en-US" dirty="0"/>
          </a:p>
        </p:txBody>
      </p:sp>
      <p:sp>
        <p:nvSpPr>
          <p:cNvPr id="6" name="Content Placeholder 5"/>
          <p:cNvSpPr>
            <a:spLocks noGrp="1"/>
          </p:cNvSpPr>
          <p:nvPr>
            <p:ph sz="quarter" idx="4"/>
          </p:nvPr>
        </p:nvSpPr>
        <p:spPr>
          <a:xfrm>
            <a:off x="3429000" y="2133600"/>
            <a:ext cx="2514600" cy="3505200"/>
          </a:xfrm>
          <a:ln>
            <a:solidFill>
              <a:schemeClr val="accent1"/>
            </a:solidFill>
          </a:ln>
        </p:spPr>
        <p:txBody>
          <a:bodyPr>
            <a:normAutofit fontScale="92500" lnSpcReduction="20000"/>
          </a:bodyPr>
          <a:lstStyle/>
          <a:p>
            <a:r>
              <a:rPr lang="en-US" dirty="0" smtClean="0"/>
              <a:t>The state of being free within society from oppressive restrictions </a:t>
            </a:r>
          </a:p>
          <a:p>
            <a:r>
              <a:rPr lang="en-US" dirty="0" smtClean="0"/>
              <a:t>The power or scope to act as one pleases</a:t>
            </a:r>
          </a:p>
          <a:p>
            <a:r>
              <a:rPr lang="en-US" dirty="0" smtClean="0"/>
              <a:t>The preservation of extensive civil liberties</a:t>
            </a:r>
            <a:endParaRPr lang="en-US" dirty="0"/>
          </a:p>
        </p:txBody>
      </p:sp>
      <p:pic>
        <p:nvPicPr>
          <p:cNvPr id="1028" name="Picture 4" descr="http://1.bp.blogspot.com/-NwI7x_ZLw8o/UbX1exaBxzI/AAAAAAAAH8I/oJs-kogisU0/s1600/liberty+security+deb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3095625"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6172200" y="2133600"/>
            <a:ext cx="2514600" cy="3505200"/>
          </a:xfrm>
          <a:prstGeom prst="rect">
            <a:avLst/>
          </a:prstGeom>
          <a:ln>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The state of being free from danger or threat</a:t>
            </a:r>
          </a:p>
          <a:p>
            <a:r>
              <a:rPr lang="en-US" dirty="0" smtClean="0"/>
              <a:t>Procedures followed or measures taken to ensure the safety of a state or organization</a:t>
            </a:r>
            <a:endParaRPr lang="en-US" dirty="0"/>
          </a:p>
        </p:txBody>
      </p:sp>
      <p:sp>
        <p:nvSpPr>
          <p:cNvPr id="7" name="TextBox 6"/>
          <p:cNvSpPr txBox="1"/>
          <p:nvPr/>
        </p:nvSpPr>
        <p:spPr>
          <a:xfrm>
            <a:off x="5715000" y="1764268"/>
            <a:ext cx="9144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14674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en-US" dirty="0" smtClean="0"/>
              <a:t>4. Write!</a:t>
            </a:r>
            <a:endParaRPr lang="en-US" dirty="0"/>
          </a:p>
        </p:txBody>
      </p:sp>
      <p:sp>
        <p:nvSpPr>
          <p:cNvPr id="3" name="Content Placeholder 2"/>
          <p:cNvSpPr>
            <a:spLocks noGrp="1"/>
          </p:cNvSpPr>
          <p:nvPr>
            <p:ph idx="1"/>
          </p:nvPr>
        </p:nvSpPr>
        <p:spPr>
          <a:xfrm>
            <a:off x="457200" y="2057401"/>
            <a:ext cx="4391439" cy="2995612"/>
          </a:xfrm>
        </p:spPr>
        <p:txBody>
          <a:bodyPr>
            <a:normAutofit lnSpcReduction="10000"/>
          </a:bodyPr>
          <a:lstStyle/>
          <a:p>
            <a:r>
              <a:rPr lang="en-US" dirty="0" smtClean="0"/>
              <a:t>Be aware </a:t>
            </a:r>
            <a:r>
              <a:rPr lang="en-US" smtClean="0"/>
              <a:t>of your </a:t>
            </a:r>
            <a:r>
              <a:rPr lang="en-US" dirty="0" smtClean="0"/>
              <a:t>strengths and weaknesses as a writer.</a:t>
            </a:r>
          </a:p>
          <a:p>
            <a:endParaRPr lang="en-US" dirty="0"/>
          </a:p>
          <a:p>
            <a:pPr marL="0" indent="0" algn="ctr">
              <a:buNone/>
            </a:pPr>
            <a:r>
              <a:rPr lang="en-US" u="sng" dirty="0" smtClean="0">
                <a:solidFill>
                  <a:srgbClr val="FF0000"/>
                </a:solidFill>
              </a:rPr>
              <a:t>ASK QUESTIONS </a:t>
            </a:r>
            <a:r>
              <a:rPr lang="en-US" dirty="0" smtClean="0"/>
              <a:t>if you get stuck </a:t>
            </a:r>
          </a:p>
          <a:p>
            <a:pPr marL="457200" lvl="1" indent="0">
              <a:buNone/>
            </a:pPr>
            <a:endParaRPr lang="en-US" dirty="0" smtClean="0"/>
          </a:p>
          <a:p>
            <a:pPr lvl="1"/>
            <a:endParaRPr lang="en-US" dirty="0"/>
          </a:p>
        </p:txBody>
      </p:sp>
      <p:sp>
        <p:nvSpPr>
          <p:cNvPr id="4" name="TextBox 3"/>
          <p:cNvSpPr txBox="1"/>
          <p:nvPr/>
        </p:nvSpPr>
        <p:spPr>
          <a:xfrm>
            <a:off x="5562600" y="457200"/>
            <a:ext cx="2667000" cy="1754326"/>
          </a:xfrm>
          <a:prstGeom prst="rect">
            <a:avLst/>
          </a:prstGeom>
          <a:noFill/>
          <a:ln>
            <a:solidFill>
              <a:schemeClr val="accent1"/>
            </a:solidFill>
          </a:ln>
        </p:spPr>
        <p:txBody>
          <a:bodyPr wrap="square" rtlCol="0">
            <a:spAutoFit/>
          </a:bodyPr>
          <a:lstStyle/>
          <a:p>
            <a:r>
              <a:rPr lang="en-US" dirty="0" smtClean="0"/>
              <a:t>Writing means sharing. It’s part of the human condition to want to share things – thoughts, ideas, opinions. </a:t>
            </a:r>
          </a:p>
          <a:p>
            <a:r>
              <a:rPr lang="en-US" dirty="0"/>
              <a:t> </a:t>
            </a:r>
            <a:r>
              <a:rPr lang="en-US" dirty="0" smtClean="0"/>
              <a:t>- Paulo Coelho</a:t>
            </a:r>
            <a:endParaRPr lang="en-US" dirty="0"/>
          </a:p>
        </p:txBody>
      </p:sp>
      <p:pic>
        <p:nvPicPr>
          <p:cNvPr id="1030" name="Picture 6" descr="http://history.ncsu.edu/lookingbackward/wp-content/uploads/2014/09/snoop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639" y="2895600"/>
            <a:ext cx="43053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55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fontScale="90000"/>
          </a:bodyPr>
          <a:lstStyle/>
          <a:p>
            <a:r>
              <a:rPr lang="en-US" dirty="0" smtClean="0"/>
              <a:t>Revise and Editing </a:t>
            </a:r>
            <a:endParaRPr lang="en-US" dirty="0"/>
          </a:p>
        </p:txBody>
      </p:sp>
      <p:sp>
        <p:nvSpPr>
          <p:cNvPr id="3" name="Content Placeholder 2"/>
          <p:cNvSpPr>
            <a:spLocks noGrp="1"/>
          </p:cNvSpPr>
          <p:nvPr>
            <p:ph idx="1"/>
          </p:nvPr>
        </p:nvSpPr>
        <p:spPr>
          <a:xfrm>
            <a:off x="0" y="914400"/>
            <a:ext cx="6553200" cy="5715000"/>
          </a:xfrm>
        </p:spPr>
        <p:txBody>
          <a:bodyPr>
            <a:normAutofit fontScale="85000" lnSpcReduction="10000"/>
          </a:bodyPr>
          <a:lstStyle/>
          <a:p>
            <a:pPr>
              <a:buFont typeface="Wingdings" pitchFamily="2" charset="2"/>
              <a:buChar char="v"/>
            </a:pPr>
            <a:r>
              <a:rPr lang="en-US" dirty="0" smtClean="0"/>
              <a:t>Read through your essay and check for mistakes or to clarify</a:t>
            </a:r>
          </a:p>
          <a:p>
            <a:pPr lvl="1"/>
            <a:r>
              <a:rPr lang="en-US" dirty="0" smtClean="0"/>
              <a:t>Grammar </a:t>
            </a:r>
            <a:r>
              <a:rPr lang="en-US" dirty="0"/>
              <a:t>and Spelling </a:t>
            </a:r>
          </a:p>
          <a:p>
            <a:pPr lvl="2"/>
            <a:r>
              <a:rPr lang="en-US" dirty="0"/>
              <a:t>1. </a:t>
            </a:r>
            <a:r>
              <a:rPr lang="en-US" dirty="0" smtClean="0"/>
              <a:t>Check </a:t>
            </a:r>
            <a:r>
              <a:rPr lang="en-US" dirty="0"/>
              <a:t>your spelling.</a:t>
            </a:r>
          </a:p>
          <a:p>
            <a:pPr lvl="2"/>
            <a:r>
              <a:rPr lang="en-US" dirty="0"/>
              <a:t>2. Check your grammar</a:t>
            </a:r>
            <a:r>
              <a:rPr lang="en-US" dirty="0" smtClean="0"/>
              <a:t>.</a:t>
            </a:r>
            <a:endParaRPr lang="en-US" dirty="0"/>
          </a:p>
          <a:p>
            <a:pPr lvl="2"/>
            <a:r>
              <a:rPr lang="en-US" dirty="0" smtClean="0"/>
              <a:t>3. </a:t>
            </a:r>
            <a:r>
              <a:rPr lang="en-US" dirty="0"/>
              <a:t>Make sure each sentence has a subject.</a:t>
            </a:r>
          </a:p>
          <a:p>
            <a:pPr lvl="2"/>
            <a:r>
              <a:rPr lang="en-US" dirty="0"/>
              <a:t>4</a:t>
            </a:r>
            <a:r>
              <a:rPr lang="en-US" dirty="0" smtClean="0"/>
              <a:t>. </a:t>
            </a:r>
            <a:r>
              <a:rPr lang="en-US" dirty="0"/>
              <a:t>Check the verb tenses of each sentence.</a:t>
            </a:r>
          </a:p>
          <a:p>
            <a:pPr lvl="2">
              <a:buFont typeface="Wingdings" pitchFamily="2" charset="2"/>
              <a:buChar char="v"/>
            </a:pPr>
            <a:r>
              <a:rPr lang="en-US" dirty="0" smtClean="0"/>
              <a:t>5. </a:t>
            </a:r>
            <a:r>
              <a:rPr lang="en-US" dirty="0"/>
              <a:t>Make sure that each sentence makes sense</a:t>
            </a:r>
            <a:r>
              <a:rPr lang="en-US" dirty="0" smtClean="0"/>
              <a:t>.</a:t>
            </a:r>
            <a:endParaRPr lang="en-US" dirty="0"/>
          </a:p>
          <a:p>
            <a:pPr lvl="1"/>
            <a:r>
              <a:rPr lang="en-US" dirty="0"/>
              <a:t>Style and Organization </a:t>
            </a:r>
          </a:p>
          <a:p>
            <a:pPr lvl="2"/>
            <a:r>
              <a:rPr lang="en-US" dirty="0"/>
              <a:t>1. Make sure your paragraph has a topic sentence.</a:t>
            </a:r>
          </a:p>
          <a:p>
            <a:pPr lvl="2"/>
            <a:r>
              <a:rPr lang="en-US" dirty="0"/>
              <a:t>2. Make sure your supporting sentences focus on the main idea.</a:t>
            </a:r>
          </a:p>
          <a:p>
            <a:pPr lvl="2"/>
            <a:r>
              <a:rPr lang="en-US" dirty="0"/>
              <a:t>3. Make sure you have a closing sentence.</a:t>
            </a:r>
          </a:p>
          <a:p>
            <a:pPr lvl="2"/>
            <a:r>
              <a:rPr lang="en-US" dirty="0"/>
              <a:t>4. Check that all your sentences focus on the main idea.</a:t>
            </a:r>
          </a:p>
          <a:p>
            <a:pPr lvl="2"/>
            <a:r>
              <a:rPr lang="en-US" dirty="0"/>
              <a:t>5. See if your paragraph is interesting.</a:t>
            </a:r>
          </a:p>
          <a:p>
            <a:endParaRPr lang="en-US" dirty="0"/>
          </a:p>
          <a:p>
            <a:endParaRPr lang="en-US" dirty="0"/>
          </a:p>
          <a:p>
            <a:endParaRPr lang="en-US" dirty="0"/>
          </a:p>
        </p:txBody>
      </p:sp>
      <p:sp>
        <p:nvSpPr>
          <p:cNvPr id="4" name="Rectangle 3"/>
          <p:cNvSpPr/>
          <p:nvPr/>
        </p:nvSpPr>
        <p:spPr>
          <a:xfrm>
            <a:off x="6400800" y="685800"/>
            <a:ext cx="2743200" cy="3416320"/>
          </a:xfrm>
          <a:prstGeom prst="rect">
            <a:avLst/>
          </a:prstGeom>
          <a:ln>
            <a:solidFill>
              <a:schemeClr val="accent1"/>
            </a:solidFill>
          </a:ln>
        </p:spPr>
        <p:txBody>
          <a:bodyPr wrap="square">
            <a:spAutoFit/>
          </a:bodyPr>
          <a:lstStyle/>
          <a:p>
            <a:r>
              <a:rPr lang="en-US" i="1" dirty="0"/>
              <a:t>Don’t look back until you’ve written an entire draft, just begin each day from the last sentence you wrote the </a:t>
            </a:r>
            <a:r>
              <a:rPr lang="en-US" i="1" dirty="0" smtClean="0"/>
              <a:t>preceding </a:t>
            </a:r>
            <a:r>
              <a:rPr lang="en-US" i="1" dirty="0"/>
              <a:t>day. This prevents those cringing feelings, and means that you have a substantial body of work before you get down to the real work which is all in… </a:t>
            </a:r>
            <a:endParaRPr lang="en-US" i="1" dirty="0" smtClean="0"/>
          </a:p>
          <a:p>
            <a:r>
              <a:rPr lang="en-US" i="1" dirty="0" smtClean="0"/>
              <a:t>The </a:t>
            </a:r>
            <a:r>
              <a:rPr lang="en-US" i="1" dirty="0"/>
              <a:t>edit.</a:t>
            </a:r>
            <a:endParaRPr lang="en-US" dirty="0"/>
          </a:p>
        </p:txBody>
      </p:sp>
    </p:spTree>
    <p:extLst>
      <p:ext uri="{BB962C8B-B14F-4D97-AF65-F5344CB8AC3E}">
        <p14:creationId xmlns:p14="http://schemas.microsoft.com/office/powerpoint/2010/main" val="3878536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Writing Self Assessment/ Goals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How did you do on Essay 1 ____, Essay 2 ____</a:t>
            </a:r>
          </a:p>
          <a:p>
            <a:endParaRPr lang="en-US" dirty="0"/>
          </a:p>
          <a:p>
            <a:r>
              <a:rPr lang="en-US" dirty="0" smtClean="0"/>
              <a:t>What is your Grade goal for Essay 3 ________</a:t>
            </a:r>
          </a:p>
          <a:p>
            <a:endParaRPr lang="en-US" dirty="0"/>
          </a:p>
          <a:p>
            <a:r>
              <a:rPr lang="en-US" dirty="0" smtClean="0"/>
              <a:t>What area are you strongest at in the writing process? ______________________________</a:t>
            </a:r>
          </a:p>
          <a:p>
            <a:endParaRPr lang="en-US" dirty="0"/>
          </a:p>
          <a:p>
            <a:r>
              <a:rPr lang="en-US" dirty="0" smtClean="0"/>
              <a:t>What area do you require the most improvement in during the writing process? ________________________________________</a:t>
            </a:r>
          </a:p>
          <a:p>
            <a:endParaRPr lang="en-US" dirty="0"/>
          </a:p>
        </p:txBody>
      </p:sp>
    </p:spTree>
    <p:extLst>
      <p:ext uri="{BB962C8B-B14F-4D97-AF65-F5344CB8AC3E}">
        <p14:creationId xmlns:p14="http://schemas.microsoft.com/office/powerpoint/2010/main" val="118102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4. Source Analysis </a:t>
            </a:r>
            <a:endParaRPr lang="en-US" dirty="0"/>
          </a:p>
        </p:txBody>
      </p:sp>
      <p:sp>
        <p:nvSpPr>
          <p:cNvPr id="3" name="Content Placeholder 2"/>
          <p:cNvSpPr>
            <a:spLocks noGrp="1"/>
          </p:cNvSpPr>
          <p:nvPr>
            <p:ph idx="1"/>
          </p:nvPr>
        </p:nvSpPr>
        <p:spPr>
          <a:xfrm>
            <a:off x="4953000" y="990600"/>
            <a:ext cx="3886200" cy="5715000"/>
          </a:xfrm>
        </p:spPr>
        <p:txBody>
          <a:bodyPr>
            <a:normAutofit/>
          </a:bodyPr>
          <a:lstStyle/>
          <a:p>
            <a:r>
              <a:rPr lang="en-US" dirty="0" smtClean="0"/>
              <a:t>Active Reading!!!</a:t>
            </a:r>
          </a:p>
          <a:p>
            <a:pPr lvl="1"/>
            <a:r>
              <a:rPr lang="en-US" dirty="0" smtClean="0"/>
              <a:t>Gain an overview of the text before reading</a:t>
            </a:r>
          </a:p>
          <a:p>
            <a:pPr lvl="1"/>
            <a:r>
              <a:rPr lang="en-US" dirty="0" smtClean="0"/>
              <a:t>Read with Purpose</a:t>
            </a:r>
          </a:p>
          <a:p>
            <a:pPr lvl="1"/>
            <a:r>
              <a:rPr lang="en-US" dirty="0" smtClean="0"/>
              <a:t>Understand the Vocabulary</a:t>
            </a:r>
          </a:p>
          <a:p>
            <a:pPr lvl="1"/>
            <a:r>
              <a:rPr lang="en-US" dirty="0" smtClean="0"/>
              <a:t>Connect with what your reading</a:t>
            </a:r>
          </a:p>
          <a:p>
            <a:pPr marL="457200" lvl="1" indent="0" algn="ctr">
              <a:buNone/>
            </a:pPr>
            <a:r>
              <a:rPr lang="en-US" b="1" dirty="0" smtClean="0"/>
              <a:t>**KEEP Track of your Reading ***</a:t>
            </a:r>
          </a:p>
        </p:txBody>
      </p:sp>
      <p:graphicFrame>
        <p:nvGraphicFramePr>
          <p:cNvPr id="4" name="Table 3"/>
          <p:cNvGraphicFramePr>
            <a:graphicFrameLocks noGrp="1"/>
          </p:cNvGraphicFramePr>
          <p:nvPr>
            <p:extLst>
              <p:ext uri="{D42A27DB-BD31-4B8C-83A1-F6EECF244321}">
                <p14:modId xmlns:p14="http://schemas.microsoft.com/office/powerpoint/2010/main" val="3157715308"/>
              </p:ext>
            </p:extLst>
          </p:nvPr>
        </p:nvGraphicFramePr>
        <p:xfrm>
          <a:off x="228600" y="2438400"/>
          <a:ext cx="4343400" cy="2243328"/>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92390">
                <a:tc>
                  <a:txBody>
                    <a:bodyPr/>
                    <a:lstStyle/>
                    <a:p>
                      <a:pPr marL="0" marR="0">
                        <a:lnSpc>
                          <a:spcPct val="115000"/>
                        </a:lnSpc>
                        <a:spcBef>
                          <a:spcPts val="0"/>
                        </a:spcBef>
                        <a:spcAft>
                          <a:spcPts val="0"/>
                        </a:spcAft>
                      </a:pPr>
                      <a:r>
                        <a:rPr lang="en-US" sz="2000" dirty="0">
                          <a:effectLst/>
                        </a:rPr>
                        <a:t>Arguments</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Supporting Detail</a:t>
                      </a:r>
                      <a:endParaRPr lang="en-US"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8679">
                <a:tc>
                  <a:txBody>
                    <a:bodyPr/>
                    <a:lstStyle/>
                    <a:p>
                      <a:pPr marL="0" marR="0">
                        <a:lnSpc>
                          <a:spcPct val="115000"/>
                        </a:lnSpc>
                        <a:spcBef>
                          <a:spcPts val="0"/>
                        </a:spcBef>
                        <a:spcAft>
                          <a:spcPts val="0"/>
                        </a:spcAft>
                      </a:pPr>
                      <a:r>
                        <a:rPr lang="en-US" sz="1800" dirty="0">
                          <a:effectLst/>
                        </a:rPr>
                        <a:t>A reason or set of reasons given with the aim of persuading others that an action or idea is right or wrong.</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Specifics and details that support the arguments and provide useful information for the reader.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6" name="Rectangle 5"/>
          <p:cNvSpPr/>
          <p:nvPr/>
        </p:nvSpPr>
        <p:spPr>
          <a:xfrm>
            <a:off x="228600" y="961072"/>
            <a:ext cx="4267200" cy="1477328"/>
          </a:xfrm>
          <a:prstGeom prst="rect">
            <a:avLst/>
          </a:prstGeom>
          <a:ln>
            <a:solidFill>
              <a:schemeClr val="accent1"/>
            </a:solidFill>
          </a:ln>
        </p:spPr>
        <p:txBody>
          <a:bodyPr wrap="square">
            <a:spAutoFit/>
          </a:bodyPr>
          <a:lstStyle/>
          <a:p>
            <a:r>
              <a:rPr lang="en-US" b="1" u="sng" dirty="0" smtClean="0"/>
              <a:t>Identify: </a:t>
            </a:r>
          </a:p>
          <a:p>
            <a:r>
              <a:rPr lang="en-US" dirty="0" smtClean="0"/>
              <a:t>Document</a:t>
            </a:r>
            <a:r>
              <a:rPr lang="en-US" dirty="0"/>
              <a:t>: 		</a:t>
            </a:r>
            <a:endParaRPr lang="en-US" dirty="0" smtClean="0"/>
          </a:p>
          <a:p>
            <a:r>
              <a:rPr lang="en-US" dirty="0" smtClean="0"/>
              <a:t>Author</a:t>
            </a:r>
            <a:r>
              <a:rPr lang="en-US" dirty="0"/>
              <a:t>: 				</a:t>
            </a:r>
          </a:p>
          <a:p>
            <a:r>
              <a:rPr lang="en-US" dirty="0" smtClean="0"/>
              <a:t>Is </a:t>
            </a:r>
            <a:r>
              <a:rPr lang="en-US" dirty="0"/>
              <a:t>the Author Reliable? </a:t>
            </a:r>
            <a:r>
              <a:rPr lang="en-US" dirty="0" smtClean="0"/>
              <a:t>Why </a:t>
            </a:r>
            <a:r>
              <a:rPr lang="en-US" dirty="0"/>
              <a:t>or Why not? </a:t>
            </a:r>
            <a:r>
              <a:rPr lang="en-US" dirty="0" smtClean="0"/>
              <a:t>Main </a:t>
            </a:r>
            <a:r>
              <a:rPr lang="en-US" dirty="0"/>
              <a:t>Idea Summary: </a:t>
            </a:r>
          </a:p>
        </p:txBody>
      </p:sp>
      <p:sp>
        <p:nvSpPr>
          <p:cNvPr id="7" name="Rectangle 6"/>
          <p:cNvSpPr/>
          <p:nvPr/>
        </p:nvSpPr>
        <p:spPr>
          <a:xfrm>
            <a:off x="152400" y="4648200"/>
            <a:ext cx="4572000" cy="1200329"/>
          </a:xfrm>
          <a:prstGeom prst="rect">
            <a:avLst/>
          </a:prstGeom>
          <a:ln>
            <a:solidFill>
              <a:schemeClr val="accent1"/>
            </a:solidFill>
          </a:ln>
        </p:spPr>
        <p:txBody>
          <a:bodyPr>
            <a:spAutoFit/>
          </a:bodyPr>
          <a:lstStyle/>
          <a:p>
            <a:r>
              <a:rPr lang="en-US" dirty="0"/>
              <a:t>Conclusion on source: (How can you use this source in your paper? What position does this source support? Etc</a:t>
            </a:r>
            <a:r>
              <a:rPr lang="en-US" dirty="0" smtClean="0"/>
              <a:t>.)</a:t>
            </a:r>
          </a:p>
          <a:p>
            <a:endParaRPr lang="en-US" dirty="0"/>
          </a:p>
        </p:txBody>
      </p:sp>
    </p:spTree>
    <p:extLst>
      <p:ext uri="{BB962C8B-B14F-4D97-AF65-F5344CB8AC3E}">
        <p14:creationId xmlns:p14="http://schemas.microsoft.com/office/powerpoint/2010/main" val="323214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Autofit/>
          </a:bodyPr>
          <a:lstStyle/>
          <a:p>
            <a:r>
              <a:rPr lang="en-US" sz="2000" b="1" u="sng" dirty="0" smtClean="0">
                <a:effectLst>
                  <a:outerShdw blurRad="38100" dist="38100" dir="2700000" algn="tl">
                    <a:srgbClr val="000000">
                      <a:alpha val="43137"/>
                    </a:srgbClr>
                  </a:outerShdw>
                </a:effectLst>
              </a:rPr>
              <a:t>What has happened to Civil Liberties historically during  times of Crisis?</a:t>
            </a:r>
            <a:endParaRPr lang="en-US" sz="2000" b="1" u="sng"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52400" y="609600"/>
            <a:ext cx="2895600" cy="639762"/>
          </a:xfrm>
          <a:ln>
            <a:solidFill>
              <a:schemeClr val="accent1"/>
            </a:solidFill>
          </a:ln>
        </p:spPr>
        <p:txBody>
          <a:bodyPr/>
          <a:lstStyle/>
          <a:p>
            <a:r>
              <a:rPr lang="en-US" dirty="0" smtClean="0"/>
              <a:t>Examples of Crisis</a:t>
            </a:r>
            <a:endParaRPr lang="en-US" dirty="0"/>
          </a:p>
        </p:txBody>
      </p:sp>
      <p:sp>
        <p:nvSpPr>
          <p:cNvPr id="4" name="Content Placeholder 3"/>
          <p:cNvSpPr>
            <a:spLocks noGrp="1"/>
          </p:cNvSpPr>
          <p:nvPr>
            <p:ph sz="half" idx="2"/>
          </p:nvPr>
        </p:nvSpPr>
        <p:spPr>
          <a:xfrm>
            <a:off x="152400" y="1219200"/>
            <a:ext cx="2895600" cy="2286000"/>
          </a:xfrm>
          <a:ln>
            <a:solidFill>
              <a:schemeClr val="accent1"/>
            </a:solidFill>
          </a:ln>
        </p:spPr>
        <p:txBody>
          <a:bodyPr>
            <a:normAutofit/>
          </a:bodyPr>
          <a:lstStyle/>
          <a:p>
            <a:r>
              <a:rPr lang="en-US" dirty="0" smtClean="0"/>
              <a:t>The Civil War</a:t>
            </a:r>
          </a:p>
          <a:p>
            <a:r>
              <a:rPr lang="en-US" dirty="0" smtClean="0"/>
              <a:t>WW1</a:t>
            </a:r>
          </a:p>
          <a:p>
            <a:r>
              <a:rPr lang="en-US" dirty="0" smtClean="0"/>
              <a:t>First Red Scare</a:t>
            </a:r>
          </a:p>
          <a:p>
            <a:r>
              <a:rPr lang="en-US" dirty="0" smtClean="0"/>
              <a:t>WW2</a:t>
            </a:r>
          </a:p>
          <a:p>
            <a:r>
              <a:rPr lang="en-US" dirty="0" smtClean="0"/>
              <a:t>Second Red Scare</a:t>
            </a:r>
            <a:endParaRPr lang="en-US" dirty="0"/>
          </a:p>
        </p:txBody>
      </p:sp>
      <p:sp>
        <p:nvSpPr>
          <p:cNvPr id="5" name="Text Placeholder 4"/>
          <p:cNvSpPr>
            <a:spLocks noGrp="1"/>
          </p:cNvSpPr>
          <p:nvPr>
            <p:ph type="body" sz="quarter" idx="3"/>
          </p:nvPr>
        </p:nvSpPr>
        <p:spPr>
          <a:xfrm>
            <a:off x="5026025" y="609600"/>
            <a:ext cx="4041775" cy="639762"/>
          </a:xfrm>
          <a:ln>
            <a:solidFill>
              <a:schemeClr val="accent1"/>
            </a:solidFill>
          </a:ln>
        </p:spPr>
        <p:txBody>
          <a:bodyPr/>
          <a:lstStyle/>
          <a:p>
            <a:r>
              <a:rPr lang="en-US" dirty="0" smtClean="0"/>
              <a:t>Restrictions </a:t>
            </a:r>
            <a:endParaRPr lang="en-US" dirty="0"/>
          </a:p>
        </p:txBody>
      </p:sp>
      <p:sp>
        <p:nvSpPr>
          <p:cNvPr id="6" name="Content Placeholder 5"/>
          <p:cNvSpPr>
            <a:spLocks noGrp="1"/>
          </p:cNvSpPr>
          <p:nvPr>
            <p:ph sz="quarter" idx="4"/>
          </p:nvPr>
        </p:nvSpPr>
        <p:spPr>
          <a:xfrm>
            <a:off x="5029200" y="1219200"/>
            <a:ext cx="4041775" cy="2286000"/>
          </a:xfrm>
          <a:ln>
            <a:solidFill>
              <a:schemeClr val="accent1"/>
            </a:solidFill>
          </a:ln>
        </p:spPr>
        <p:txBody>
          <a:bodyPr/>
          <a:lstStyle/>
          <a:p>
            <a:r>
              <a:rPr lang="en-US" dirty="0" smtClean="0"/>
              <a:t>Habeas Corpus Suspended</a:t>
            </a:r>
          </a:p>
          <a:p>
            <a:r>
              <a:rPr lang="en-US" dirty="0" smtClean="0"/>
              <a:t>Espionage &amp; Sedition Acts</a:t>
            </a:r>
          </a:p>
          <a:p>
            <a:r>
              <a:rPr lang="en-US" dirty="0" smtClean="0"/>
              <a:t>Palmer Raids</a:t>
            </a:r>
          </a:p>
          <a:p>
            <a:r>
              <a:rPr lang="en-US" dirty="0" smtClean="0"/>
              <a:t>Japanese Internment</a:t>
            </a:r>
          </a:p>
          <a:p>
            <a:r>
              <a:rPr lang="en-US" dirty="0" smtClean="0"/>
              <a:t>McCarthyism</a:t>
            </a:r>
            <a:endParaRPr lang="en-US" dirty="0"/>
          </a:p>
        </p:txBody>
      </p:sp>
      <p:sp>
        <p:nvSpPr>
          <p:cNvPr id="7" name="Title 1"/>
          <p:cNvSpPr txBox="1">
            <a:spLocks/>
          </p:cNvSpPr>
          <p:nvPr/>
        </p:nvSpPr>
        <p:spPr>
          <a:xfrm>
            <a:off x="1752600" y="3733800"/>
            <a:ext cx="5437909" cy="411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smtClean="0">
                <a:effectLst>
                  <a:outerShdw blurRad="38100" dist="38100" dir="2700000" algn="tl">
                    <a:srgbClr val="000000">
                      <a:alpha val="43137"/>
                    </a:srgbClr>
                  </a:outerShdw>
                </a:effectLst>
              </a:rPr>
              <a:t>The Supreme Court’s Role with the Constitution </a:t>
            </a:r>
            <a:endParaRPr lang="en-US" sz="2000" b="1" u="sng" dirty="0">
              <a:effectLst>
                <a:outerShdw blurRad="38100" dist="38100" dir="2700000" algn="tl">
                  <a:srgbClr val="000000">
                    <a:alpha val="43137"/>
                  </a:srgbClr>
                </a:outerShdw>
              </a:effectLst>
            </a:endParaRPr>
          </a:p>
        </p:txBody>
      </p:sp>
      <p:sp>
        <p:nvSpPr>
          <p:cNvPr id="8" name="Right Arrow 7"/>
          <p:cNvSpPr/>
          <p:nvPr/>
        </p:nvSpPr>
        <p:spPr>
          <a:xfrm>
            <a:off x="2926773" y="1333500"/>
            <a:ext cx="22548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850573" y="1752600"/>
            <a:ext cx="22548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850573" y="2209800"/>
            <a:ext cx="22548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19400" y="2667000"/>
            <a:ext cx="22548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819400" y="3124200"/>
            <a:ext cx="225482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thumb/f/f3/Seal_of_the_United_States_Supreme_Court.svg/2000px-Seal_of_the_United_States_Supreme_Court.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66" y="4200666"/>
            <a:ext cx="1971534" cy="19715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86000" y="4722674"/>
            <a:ext cx="6553200" cy="1754326"/>
          </a:xfrm>
          <a:prstGeom prst="rect">
            <a:avLst/>
          </a:prstGeom>
          <a:noFill/>
          <a:ln>
            <a:solidFill>
              <a:schemeClr val="accent1"/>
            </a:solidFill>
          </a:ln>
        </p:spPr>
        <p:txBody>
          <a:bodyPr wrap="square" rtlCol="0">
            <a:spAutoFit/>
          </a:bodyPr>
          <a:lstStyle/>
          <a:p>
            <a:pPr marL="342900" indent="-342900">
              <a:buAutoNum type="arabicPeriod"/>
            </a:pPr>
            <a:r>
              <a:rPr lang="en-US" b="1" dirty="0" err="1" smtClean="0"/>
              <a:t>Schenck</a:t>
            </a:r>
            <a:r>
              <a:rPr lang="en-US" b="1" dirty="0" smtClean="0"/>
              <a:t> v. US 1919 </a:t>
            </a:r>
            <a:r>
              <a:rPr lang="en-US" dirty="0" smtClean="0"/>
              <a:t>– In a time of ‘Clear &amp; Present Danger’ civil liberties can be restricted, especially in public spaces</a:t>
            </a:r>
          </a:p>
          <a:p>
            <a:pPr marL="342900" indent="-342900">
              <a:buAutoNum type="arabicPeriod"/>
            </a:pPr>
            <a:endParaRPr lang="en-US" dirty="0" smtClean="0"/>
          </a:p>
          <a:p>
            <a:pPr marL="342900" indent="-342900">
              <a:buAutoNum type="arabicPeriod"/>
            </a:pPr>
            <a:r>
              <a:rPr lang="en-US" b="1" dirty="0" smtClean="0"/>
              <a:t>New York  Times Co. v. US 1971 </a:t>
            </a:r>
            <a:r>
              <a:rPr lang="en-US" dirty="0" smtClean="0"/>
              <a:t>– freedom of the press must be preserved as a check against gov’t power (classified Pentagon Papers on the Vietnam war were printed) </a:t>
            </a:r>
            <a:endParaRPr lang="en-US" dirty="0"/>
          </a:p>
        </p:txBody>
      </p:sp>
      <p:sp>
        <p:nvSpPr>
          <p:cNvPr id="14" name="TextBox 13"/>
          <p:cNvSpPr txBox="1"/>
          <p:nvPr/>
        </p:nvSpPr>
        <p:spPr>
          <a:xfrm>
            <a:off x="2133600" y="4343400"/>
            <a:ext cx="6543971" cy="369332"/>
          </a:xfrm>
          <a:prstGeom prst="rect">
            <a:avLst/>
          </a:prstGeom>
          <a:noFill/>
        </p:spPr>
        <p:txBody>
          <a:bodyPr wrap="none" rtlCol="0">
            <a:spAutoFit/>
          </a:bodyPr>
          <a:lstStyle/>
          <a:p>
            <a:r>
              <a:rPr lang="en-US" dirty="0" smtClean="0"/>
              <a:t>What decides where the line between security and Liberty is drawn?</a:t>
            </a:r>
            <a:endParaRPr lang="en-US" dirty="0"/>
          </a:p>
        </p:txBody>
      </p:sp>
    </p:spTree>
    <p:extLst>
      <p:ext uri="{BB962C8B-B14F-4D97-AF65-F5344CB8AC3E}">
        <p14:creationId xmlns:p14="http://schemas.microsoft.com/office/powerpoint/2010/main" val="137860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 calcmode="lin" valueType="num">
                                      <p:cBhvr additive="base">
                                        <p:cTn id="4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487362"/>
          </a:xfrm>
        </p:spPr>
        <p:txBody>
          <a:bodyPr>
            <a:noAutofit/>
          </a:bodyPr>
          <a:lstStyle/>
          <a:p>
            <a:r>
              <a:rPr lang="en-US" sz="3200" b="1" u="sng" dirty="0" smtClean="0"/>
              <a:t>Current Events &amp; Security Post 9/11</a:t>
            </a:r>
            <a:endParaRPr lang="en-US" sz="3200" b="1" u="sng" dirty="0"/>
          </a:p>
        </p:txBody>
      </p:sp>
      <p:sp>
        <p:nvSpPr>
          <p:cNvPr id="3" name="Text Placeholder 2"/>
          <p:cNvSpPr>
            <a:spLocks noGrp="1"/>
          </p:cNvSpPr>
          <p:nvPr>
            <p:ph type="body" idx="1"/>
          </p:nvPr>
        </p:nvSpPr>
        <p:spPr>
          <a:xfrm>
            <a:off x="457200" y="838200"/>
            <a:ext cx="4040188" cy="639762"/>
          </a:xfrm>
        </p:spPr>
        <p:txBody>
          <a:bodyPr/>
          <a:lstStyle/>
          <a:p>
            <a:r>
              <a:rPr lang="en-US" dirty="0" smtClean="0"/>
              <a:t>Examples: </a:t>
            </a:r>
            <a:endParaRPr lang="en-US" dirty="0"/>
          </a:p>
        </p:txBody>
      </p:sp>
      <p:pic>
        <p:nvPicPr>
          <p:cNvPr id="7" name="Picture 7" descr="http://venturebeat.files.wordpress.com/2013/06/prism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48200"/>
            <a:ext cx="2002656" cy="200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3138055"/>
            <a:ext cx="3048000" cy="200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95562" y="2321928"/>
            <a:ext cx="2433638" cy="923330"/>
          </a:xfrm>
          <a:prstGeom prst="rect">
            <a:avLst/>
          </a:prstGeom>
        </p:spPr>
        <p:txBody>
          <a:bodyPr wrap="square">
            <a:spAutoFit/>
          </a:bodyPr>
          <a:lstStyle/>
          <a:p>
            <a:r>
              <a:rPr lang="en-US" dirty="0">
                <a:hlinkClick r:id="rId6"/>
              </a:rPr>
              <a:t>Mayor Says </a:t>
            </a:r>
            <a:r>
              <a:rPr lang="en-US" i="1" dirty="0">
                <a:hlinkClick r:id="rId6"/>
              </a:rPr>
              <a:t>New York City</a:t>
            </a:r>
            <a:r>
              <a:rPr lang="en-US" dirty="0">
                <a:hlinkClick r:id="rId6"/>
              </a:rPr>
              <a:t> Will Settle Suits on </a:t>
            </a:r>
            <a:r>
              <a:rPr lang="en-US" i="1" dirty="0">
                <a:hlinkClick r:id="rId6"/>
              </a:rPr>
              <a:t>Stop</a:t>
            </a:r>
            <a:r>
              <a:rPr lang="en-US" dirty="0">
                <a:hlinkClick r:id="rId6"/>
              </a:rPr>
              <a:t>-and-</a:t>
            </a:r>
            <a:r>
              <a:rPr lang="en-US" i="1" dirty="0">
                <a:hlinkClick r:id="rId6"/>
              </a:rPr>
              <a:t>Frisk</a:t>
            </a:r>
            <a:r>
              <a:rPr lang="en-US" dirty="0">
                <a:hlinkClick r:id="rId6"/>
              </a:rPr>
              <a:t> Tactics</a:t>
            </a:r>
            <a:endParaRPr lang="en-US" dirty="0"/>
          </a:p>
        </p:txBody>
      </p:sp>
      <p:pic>
        <p:nvPicPr>
          <p:cNvPr id="1026" name="Picture 2" descr="http://www.people-press.org/files/2015/01/1-12-2015_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271154"/>
            <a:ext cx="3983455" cy="505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75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648200" cy="1143000"/>
          </a:xfrm>
          <a:ln>
            <a:solidFill>
              <a:schemeClr val="accent1"/>
            </a:solidFill>
          </a:ln>
        </p:spPr>
        <p:txBody>
          <a:bodyPr>
            <a:noAutofit/>
          </a:bodyPr>
          <a:lstStyle/>
          <a:p>
            <a:r>
              <a:rPr lang="en-US" sz="1800" dirty="0" smtClean="0"/>
              <a:t>(USA </a:t>
            </a:r>
            <a:r>
              <a:rPr lang="en-US" sz="1800" dirty="0"/>
              <a:t>PATRIOT) that stands for "</a:t>
            </a:r>
            <a:r>
              <a:rPr lang="en-US" sz="1800" b="1" dirty="0"/>
              <a:t>U</a:t>
            </a:r>
            <a:r>
              <a:rPr lang="en-US" sz="1800" dirty="0"/>
              <a:t>niting and </a:t>
            </a:r>
            <a:r>
              <a:rPr lang="en-US" sz="1800" b="1" dirty="0"/>
              <a:t>S</a:t>
            </a:r>
            <a:r>
              <a:rPr lang="en-US" sz="1800" dirty="0"/>
              <a:t>trengthening </a:t>
            </a:r>
            <a:r>
              <a:rPr lang="en-US" sz="1800" b="1" dirty="0"/>
              <a:t>A</a:t>
            </a:r>
            <a:r>
              <a:rPr lang="en-US" sz="1800" dirty="0"/>
              <a:t>merica by </a:t>
            </a:r>
            <a:r>
              <a:rPr lang="en-US" sz="1800" b="1" dirty="0"/>
              <a:t>P</a:t>
            </a:r>
            <a:r>
              <a:rPr lang="en-US" sz="1800" dirty="0"/>
              <a:t>roviding </a:t>
            </a:r>
            <a:r>
              <a:rPr lang="en-US" sz="1800" b="1" dirty="0" smtClean="0"/>
              <a:t>A</a:t>
            </a:r>
            <a:r>
              <a:rPr lang="en-US" sz="1800" dirty="0" smtClean="0"/>
              <a:t>ppropriate </a:t>
            </a:r>
            <a:r>
              <a:rPr lang="en-US" sz="1800" b="1" dirty="0" smtClean="0"/>
              <a:t>T</a:t>
            </a:r>
            <a:r>
              <a:rPr lang="en-US" sz="1800" dirty="0" smtClean="0"/>
              <a:t>ools</a:t>
            </a:r>
            <a:r>
              <a:rPr lang="en-US" sz="1800" dirty="0"/>
              <a:t> </a:t>
            </a:r>
            <a:r>
              <a:rPr lang="en-US" sz="1800" b="1" dirty="0"/>
              <a:t>R</a:t>
            </a:r>
            <a:r>
              <a:rPr lang="en-US" sz="1800" dirty="0"/>
              <a:t>equired to </a:t>
            </a:r>
            <a:r>
              <a:rPr lang="en-US" sz="1800" b="1" dirty="0"/>
              <a:t>I</a:t>
            </a:r>
            <a:r>
              <a:rPr lang="en-US" sz="1800" dirty="0"/>
              <a:t>ntercept and </a:t>
            </a:r>
            <a:r>
              <a:rPr lang="en-US" sz="1800" b="1" dirty="0"/>
              <a:t>O</a:t>
            </a:r>
            <a:r>
              <a:rPr lang="en-US" sz="1800" dirty="0"/>
              <a:t>bstruct </a:t>
            </a:r>
            <a:r>
              <a:rPr lang="en-US" sz="1800" b="1" dirty="0"/>
              <a:t>T</a:t>
            </a:r>
            <a:r>
              <a:rPr lang="en-US" sz="1800" dirty="0"/>
              <a:t>errorism Act of 2001</a:t>
            </a:r>
          </a:p>
        </p:txBody>
      </p:sp>
      <p:sp>
        <p:nvSpPr>
          <p:cNvPr id="3" name="Content Placeholder 2"/>
          <p:cNvSpPr>
            <a:spLocks noGrp="1"/>
          </p:cNvSpPr>
          <p:nvPr>
            <p:ph idx="1"/>
          </p:nvPr>
        </p:nvSpPr>
        <p:spPr>
          <a:xfrm>
            <a:off x="381000" y="1295400"/>
            <a:ext cx="4800600" cy="5257800"/>
          </a:xfrm>
          <a:ln>
            <a:solidFill>
              <a:schemeClr val="accent1"/>
            </a:solidFill>
          </a:ln>
        </p:spPr>
        <p:txBody>
          <a:bodyPr>
            <a:normAutofit fontScale="55000" lnSpcReduction="20000"/>
          </a:bodyPr>
          <a:lstStyle/>
          <a:p>
            <a:pPr marL="514350" indent="-514350">
              <a:buFont typeface="+mj-lt"/>
              <a:buAutoNum type="arabicPeriod"/>
            </a:pPr>
            <a:r>
              <a:rPr lang="en-US" dirty="0"/>
              <a:t>A</a:t>
            </a:r>
            <a:r>
              <a:rPr lang="en-US" dirty="0" smtClean="0"/>
              <a:t>uthorization </a:t>
            </a:r>
            <a:r>
              <a:rPr lang="en-US" dirty="0"/>
              <a:t>of indefinite detentions of immigrants; </a:t>
            </a:r>
            <a:endParaRPr lang="en-US" dirty="0" smtClean="0"/>
          </a:p>
          <a:p>
            <a:pPr marL="514350" indent="-514350">
              <a:buFont typeface="+mj-lt"/>
              <a:buAutoNum type="arabicPeriod"/>
            </a:pPr>
            <a:r>
              <a:rPr lang="en-US" dirty="0"/>
              <a:t>T</a:t>
            </a:r>
            <a:r>
              <a:rPr lang="en-US" dirty="0" smtClean="0"/>
              <a:t>he </a:t>
            </a:r>
            <a:r>
              <a:rPr lang="en-US" dirty="0"/>
              <a:t>permission given law enforcement officers to search a home or business without the owner's or the occupant's consent or knowledge; </a:t>
            </a:r>
            <a:endParaRPr lang="en-US" dirty="0" smtClean="0"/>
          </a:p>
          <a:p>
            <a:pPr marL="514350" indent="-514350">
              <a:buFont typeface="+mj-lt"/>
              <a:buAutoNum type="arabicPeriod"/>
            </a:pPr>
            <a:r>
              <a:rPr lang="en-US" dirty="0"/>
              <a:t>T</a:t>
            </a:r>
            <a:r>
              <a:rPr lang="en-US" dirty="0" smtClean="0"/>
              <a:t>he </a:t>
            </a:r>
            <a:r>
              <a:rPr lang="en-US" dirty="0"/>
              <a:t>expanded use of National Security Letters, which allows </a:t>
            </a:r>
            <a:r>
              <a:rPr lang="en-US" dirty="0" smtClean="0"/>
              <a:t>the FBI </a:t>
            </a:r>
            <a:r>
              <a:rPr lang="en-US" dirty="0"/>
              <a:t>to search telephone, e-mail, and financial records without a court </a:t>
            </a:r>
            <a:r>
              <a:rPr lang="en-US" dirty="0" smtClean="0"/>
              <a:t>order</a:t>
            </a:r>
          </a:p>
          <a:p>
            <a:pPr marL="514350" indent="-514350">
              <a:buFont typeface="+mj-lt"/>
              <a:buAutoNum type="arabicPeriod"/>
            </a:pPr>
            <a:r>
              <a:rPr lang="en-US" dirty="0"/>
              <a:t>T</a:t>
            </a:r>
            <a:r>
              <a:rPr lang="en-US" dirty="0" smtClean="0"/>
              <a:t>he </a:t>
            </a:r>
            <a:r>
              <a:rPr lang="en-US" dirty="0"/>
              <a:t>expanded access of law enforcement agencies to business records, including library and financial records. </a:t>
            </a:r>
            <a:endParaRPr lang="en-US" dirty="0" smtClean="0"/>
          </a:p>
          <a:p>
            <a:pPr marL="514350" indent="-514350">
              <a:buFont typeface="+mj-lt"/>
              <a:buAutoNum type="arabicPeriod"/>
            </a:pPr>
            <a:r>
              <a:rPr lang="en-US" dirty="0"/>
              <a:t>Authorize court-approved roving wiretaps that permit surveillance on multiple phones.</a:t>
            </a:r>
          </a:p>
          <a:p>
            <a:pPr marL="514350" indent="-514350">
              <a:buFont typeface="+mj-lt"/>
              <a:buAutoNum type="arabicPeriod"/>
            </a:pPr>
            <a:r>
              <a:rPr lang="en-US" dirty="0"/>
              <a:t>Allow court-approved seizure of records and property in anti-terrorism operations.</a:t>
            </a:r>
          </a:p>
          <a:p>
            <a:pPr marL="514350" indent="-514350">
              <a:buFont typeface="+mj-lt"/>
              <a:buAutoNum type="arabicPeriod"/>
            </a:pPr>
            <a:r>
              <a:rPr lang="en-US" dirty="0"/>
              <a:t>Permit surveillance against a so-called lone wolf, a non-U.S. citizen engaged in terrorism who may not be part of a recognized terrorist </a:t>
            </a:r>
            <a:r>
              <a:rPr lang="en-US" dirty="0" smtClean="0"/>
              <a:t>group</a:t>
            </a:r>
            <a:endParaRPr lang="en-US" dirty="0"/>
          </a:p>
        </p:txBody>
      </p:sp>
      <p:pic>
        <p:nvPicPr>
          <p:cNvPr id="1026" name="Picture 2" descr="http://www.thegovernmentrag.com/images/911li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76200"/>
            <a:ext cx="3762375" cy="3762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67.159.223.63/images/patriot_trut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70544"/>
            <a:ext cx="3199572" cy="4282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371600"/>
            <a:ext cx="4876800" cy="5170646"/>
          </a:xfrm>
          <a:prstGeom prst="rect">
            <a:avLst/>
          </a:prstGeom>
          <a:solidFill>
            <a:schemeClr val="accent1"/>
          </a:solidFill>
        </p:spPr>
        <p:txBody>
          <a:bodyPr wrap="square" rtlCol="0">
            <a:spAutoFit/>
          </a:bodyPr>
          <a:lstStyle/>
          <a:p>
            <a:pPr algn="ctr"/>
            <a:r>
              <a:rPr lang="en-US" sz="2400" b="1" dirty="0" smtClean="0"/>
              <a:t>Update on Patriot Act</a:t>
            </a:r>
          </a:p>
          <a:p>
            <a:endParaRPr lang="en-US" dirty="0" smtClean="0"/>
          </a:p>
          <a:p>
            <a:r>
              <a:rPr lang="en-US" dirty="0" smtClean="0"/>
              <a:t>Following </a:t>
            </a:r>
            <a:r>
              <a:rPr lang="en-US" dirty="0"/>
              <a:t>a lack of Congressional approval, parts of the Patriot Act expired on June 1, </a:t>
            </a:r>
            <a:r>
              <a:rPr lang="en-US" dirty="0" smtClean="0"/>
              <a:t>2015.</a:t>
            </a:r>
            <a:r>
              <a:rPr lang="en-US" baseline="30000" dirty="0"/>
              <a:t> </a:t>
            </a:r>
            <a:r>
              <a:rPr lang="en-US" dirty="0" smtClean="0"/>
              <a:t>With </a:t>
            </a:r>
            <a:r>
              <a:rPr lang="en-US" dirty="0"/>
              <a:t>the passage of the </a:t>
            </a:r>
            <a:r>
              <a:rPr lang="en-US" b="1" dirty="0"/>
              <a:t>USA Freedom </a:t>
            </a:r>
            <a:r>
              <a:rPr lang="en-US" b="1" dirty="0" smtClean="0"/>
              <a:t>Act</a:t>
            </a:r>
            <a:r>
              <a:rPr lang="en-US" b="1" dirty="0"/>
              <a:t> </a:t>
            </a:r>
            <a:r>
              <a:rPr lang="en-US" dirty="0" smtClean="0"/>
              <a:t>on </a:t>
            </a:r>
            <a:r>
              <a:rPr lang="en-US" dirty="0"/>
              <a:t>June 2, 2015 the expired parts were restored and renewed through 2019</a:t>
            </a:r>
            <a:r>
              <a:rPr lang="en-US" dirty="0" smtClean="0"/>
              <a:t>.</a:t>
            </a:r>
          </a:p>
          <a:p>
            <a:endParaRPr lang="en-US" dirty="0"/>
          </a:p>
          <a:p>
            <a:r>
              <a:rPr lang="en-US" dirty="0"/>
              <a:t>However, </a:t>
            </a:r>
            <a:r>
              <a:rPr lang="en-US" b="1" dirty="0"/>
              <a:t>Section 215 </a:t>
            </a:r>
            <a:r>
              <a:rPr lang="en-US" dirty="0"/>
              <a:t>of the law was amended to </a:t>
            </a:r>
            <a:r>
              <a:rPr lang="en-US" b="1" dirty="0"/>
              <a:t>stop the National Security </a:t>
            </a:r>
            <a:r>
              <a:rPr lang="en-US" b="1" dirty="0" smtClean="0"/>
              <a:t>Agency from </a:t>
            </a:r>
            <a:r>
              <a:rPr lang="en-US" b="1" dirty="0"/>
              <a:t>continuing its mass phone data collection program</a:t>
            </a:r>
            <a:endParaRPr lang="en-US" b="1" dirty="0" smtClean="0"/>
          </a:p>
          <a:p>
            <a:endParaRPr lang="en-US" dirty="0" smtClean="0"/>
          </a:p>
          <a:p>
            <a:r>
              <a:rPr lang="en-US" dirty="0"/>
              <a:t> </a:t>
            </a:r>
            <a:r>
              <a:rPr lang="en-US" dirty="0" smtClean="0"/>
              <a:t>…. Instead</a:t>
            </a:r>
            <a:r>
              <a:rPr lang="en-US" dirty="0"/>
              <a:t>, phone companies will retain the data and the NSA can obtain information about targeted individuals with permission from a federal </a:t>
            </a:r>
            <a:r>
              <a:rPr lang="en-US" dirty="0" smtClean="0"/>
              <a:t>court (</a:t>
            </a:r>
            <a:r>
              <a:rPr lang="en-US" b="1" dirty="0" smtClean="0"/>
              <a:t>#Warrants)</a:t>
            </a:r>
            <a:endParaRPr lang="en-US" dirty="0" smtClean="0"/>
          </a:p>
          <a:p>
            <a:endParaRPr lang="en-US" dirty="0"/>
          </a:p>
        </p:txBody>
      </p:sp>
    </p:spTree>
    <p:extLst>
      <p:ext uri="{BB962C8B-B14F-4D97-AF65-F5344CB8AC3E}">
        <p14:creationId xmlns:p14="http://schemas.microsoft.com/office/powerpoint/2010/main" val="213169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Topic</a:t>
            </a:r>
            <a:endParaRPr lang="en-US" dirty="0"/>
          </a:p>
        </p:txBody>
      </p:sp>
      <p:sp>
        <p:nvSpPr>
          <p:cNvPr id="3" name="Content Placeholder 2"/>
          <p:cNvSpPr>
            <a:spLocks noGrp="1"/>
          </p:cNvSpPr>
          <p:nvPr>
            <p:ph idx="1"/>
          </p:nvPr>
        </p:nvSpPr>
        <p:spPr/>
        <p:txBody>
          <a:bodyPr/>
          <a:lstStyle/>
          <a:p>
            <a:r>
              <a:rPr lang="en-US" b="1" dirty="0"/>
              <a:t>Should the federal government have the ability to restrict the rights of American citizens in a time of crisis? </a:t>
            </a:r>
            <a:endParaRPr lang="en-US" dirty="0"/>
          </a:p>
          <a:p>
            <a:endParaRPr lang="en-US" dirty="0"/>
          </a:p>
        </p:txBody>
      </p:sp>
      <p:sp>
        <p:nvSpPr>
          <p:cNvPr id="4" name="Rectangle 3"/>
          <p:cNvSpPr/>
          <p:nvPr/>
        </p:nvSpPr>
        <p:spPr>
          <a:xfrm>
            <a:off x="1219200" y="3429000"/>
            <a:ext cx="6629400" cy="2862322"/>
          </a:xfrm>
          <a:prstGeom prst="rect">
            <a:avLst/>
          </a:prstGeom>
        </p:spPr>
        <p:txBody>
          <a:bodyPr wrap="square">
            <a:spAutoFit/>
          </a:bodyPr>
          <a:lstStyle/>
          <a:p>
            <a:r>
              <a:rPr lang="en-US" b="1" dirty="0"/>
              <a:t>We all like to think that Bill of Rights applies to all American citizens under any situation. We promote these civil liberties through our work and our personal interests every day. However, in times of crisis the response by the federal government has often been to </a:t>
            </a:r>
            <a:r>
              <a:rPr lang="en-US" b="1" u="sng" dirty="0"/>
              <a:t>promote</a:t>
            </a:r>
            <a:r>
              <a:rPr lang="en-US" b="1" dirty="0"/>
              <a:t> the security of the nation while enacting legislation that temporarily suspends the Bill of Rights. These actions have long been debated by scholars and citizens who passionately support those who seek to reprimand the government for its restrictive behavior or support the government’s attempts to promote national security. </a:t>
            </a:r>
            <a:endParaRPr lang="en-US" dirty="0"/>
          </a:p>
        </p:txBody>
      </p:sp>
    </p:spTree>
    <p:extLst>
      <p:ext uri="{BB962C8B-B14F-4D97-AF65-F5344CB8AC3E}">
        <p14:creationId xmlns:p14="http://schemas.microsoft.com/office/powerpoint/2010/main" val="949281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Quick </a:t>
            </a:r>
            <a:r>
              <a:rPr lang="en-US" dirty="0"/>
              <a:t>review of argumentative writing </a:t>
            </a:r>
            <a:r>
              <a:rPr lang="en-US" dirty="0" smtClean="0"/>
              <a:t>steps</a:t>
            </a:r>
            <a:endParaRPr lang="en-US" dirty="0"/>
          </a:p>
        </p:txBody>
      </p:sp>
      <p:sp>
        <p:nvSpPr>
          <p:cNvPr id="4" name="AutoShape 2" descr="Image result for writing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riting qu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timmilesandco.com/wp-content/uploads/2014/09/chalkboard_quotes_tw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04" y="2895600"/>
            <a:ext cx="3508023" cy="19732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RwQwk1Wovc16OLp97iV5g5cck8MzwWJhUPl04wbG2TtEBquPyb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3619320" cy="114696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png;base64,iVBORw0KGgoAAAANSUhEUgAAAQMAAADCCAMAAAB6zFdcAAAA81BMVEX/MwAAAAD////BJgDSKgCmIQDBwcFDDQAsCQAzMzNMDwBVEQDPKQCOHABnFQDeLADvMADx8fHaLADmLgC5JQCWHgCdnZ1vFgB4GABycnJbEgC5ubmfIADrLwD2MQCMHAB7e3vj4+OuIwDKysrU1NQQAwC+JgCOjo42CwBmZmYmCACkpKR1FwAQEBA/DQApKSlYWFiBGgBSEAC2CwB/W1dHR0cdHR1sbGxNAAAaBQD/5+UwCgBTU1MAFBf/nJL/JgD/vrh/QDrdpaC8QTF3AADUqqbr19U/Pz/S3N3/Ujg5GxdDAAD/g3bYysmlW1N1XlySAADXziDMAAAIA0lEQVR4nO2dh1bjOBRALYcQajpJaCkQUggTYHYZFpjd2TLb6/9/zbpb5cl2CLZGL7rnzMFgw0gXSVZ5EpalgFbdOuiV2yr+6y+EHiHkyvlHrlWnRBknJGJTJVQJxU5LdXJU0CQsNdUJKp7SPuegqjpFhVMmPDuqk1Q0W4ICQo7OVaeqWC4AB5UNc9CFyoHqRBXL5BpwsGFvhjNIAZkkfMcAXSmpgQ768m+ok73iUlcQ9ys6KCN0cPBeVLCUP35OSLe4xBUD30/2OJM//0RIs7jUFUN/tTaxj7AYWNYR5EDaR6qhHE3UAQXy9uDMddBH130AHBxKH54RcuM0IYMC01cEM9GBZBalZU2CB06sesLrUz9awqgJzl7tnmxRg4uTgpOZMxXOAfhQy20qqTKDrGmsZnFQcrNNOejiahg5B1fwU3t8lUE1duLqgqRFFJoNVLWBzdqF7LErzoGkvGjJV0zO5F1hvkeJaPz43/acyti3cU1oTo5699SDzOxrd/ZULz6t+eDU8obdGB/v+llb2I+fS96NfpUvFkyvGs+SXP+EkA+2x8ih4Xzcdlu72lZU8Evx00xNUJfot+C8Xt+6aLcvuv7b/p0dcLrwPrzj239CghpBf6miNg9rws+iRg4+kEv3w1R0EPzW6S9o3TkQ11QCBcPg8m/IgTezRH9B6wZRzF/Dd+Bejt2LPyUF4RP1qdb9I7EYfIiLgV8k/gELQu/zz9vxp1rHKPDjI0I6/muh4xSEqXf5C+TA4dQeTX/1L3/7XXU+1kHM2nbYJgZVwbb/kDlwuVwsOiP7r0+qM/J6SnIHo7BI2Avq7u7YZguMz3caOwBWmUMHlyR8RTzHNz86ncjomnLwvb4OoNWE0ME0Ku72D/6d4WjkfBKPJigHz/o6OExw8OBcz/3LH30FcfnwucPgoAUoiBxQv+rnK+rX3ogffYwl/KTrVJr4YowdjL1Pgsrwr3P50Ol0puPx+Jh++HjkPzDUdgIFUhA62KbL/zb4ZMB8/pAcpfElA8dbbMdNYtRptHeTJBCNpw+gELTIQdADbGQoCETjgKUkB2HLd0q3kFLKqrPyak7A/MAOHuUC9tsaTx7AWWIdLGyhMvCLsjrHocBVgXNwLPYK2tYN/fyL6nysg6Roww6oBqHl9LHL8UqbzjNIEwIjcRAPE/xvb551l4PBQSn5P/nCATuJcgfD8D6i5SRZVUh1oPXUIQs4XoodhPV/KDjQty8g0E5xEPaOBQcJAZu6MVjRQXRfuhavH0D4WTYH2g4NRGQKJA5GG+VgmOJA564xCxifnuCgE91XnfK3Ax4zyh3EkyiqU/5mwFNIHveQg3jIhKeLxMeUUXwNOTiNbqPZrgBuWkqqC1EPaTMc9CAHt9FtPGH6fFg2zbPogJlBQcJ5ggKyeyk4iJsDPA6AcjCfTuffLP3rIe+AitpENFzgFVwyOR1FDj6ygwUmPlF3blgFC6fOU4GIj+wcCr3CovP0IccBo+DBySi1lrp72wkdTLmqIN/mpyFL2sGYafq9UhFcnnJVAZUDuiA8MIMif6V1GlQKO1yGR+iA3n6w4Bx4K61u3bjjxoy42gOLXmA4hRw4fcNg5f2OvoVn+sCj3wMdzOd+cEkjjN6mFWDqH/jUq4AD97Ng84JrYsEuOUf9xDoaG6WZl+tGIw7E/BgOEu8a7GvRo9rs95vtcu+6iqVl6HsjSGCbhsdtR3LD4ele6zhtyzp8vx9QTZhNSaRbPXG+fU/fCgEdBPU69A1BMQ6MAxfjwDhwkcWgbJID6KDI16FxR0k4wOGV9FRnZA2kkTgrovVpODfp+cuA3nE50HFYK/OkOhdrAh+YuRraz7Ovr0DbjRsRwPbOFUEQmbSzpgIMp4MdpGczEc3nUHzkMUlZwBGI0HypOKwwkbSsxLxo3EsWWKHbrDqpuZEUksIyU53U3JAGbwvcp/8wTQEP0gXRd64gDcn2NoAt1UnNDXnkMg+qZXeGxBg1BtUpzZHMHQTVCc2RXnruPTCMD2RId3dtkIOsc4v7qhOaJxkd6D15mEJGB4g2d4pkbBRROxD/QhvIgep05knGCSUU80Yy4L/BIoBgCjUB6b7fDXKQbQoBtwPo+DzjAALTJKpINgeqU5kvxoFx4JJt9Kw6lfmSraOoOpX5YhwYBy7ZHODuIxkHgANwVgX12Fl0AM6q6Hp8cDYEB+DZiqjn0kQHYMwabgf8zPIMPDposxy8gA60j0pNhsvtDugA93vB2mdzewPGJODuH/AODjfRAdcfGGyig0kWB6oTmTN144AP1AQd6L9bIQU2SLEMOdB5C1sm2N5yDdr/iN4B0yDsgHtAcQ8bLc7BHugAz4F5EowD48DFODAOXIyDTA7w7uAIeUl1cKM6ibmzk+oAzeHSUtIdoB83ZnGAfA6FddCFHSCfU2UdXMAO9D0eLiO0gxbsAPkaC+tAcn7SJjnoShwcqk5j3lAOqhIHmPd0eRgHxoGLcWAcuCzTHeDe1GUxYdvGgbx/gH3QxKwzlWMH75/ir2p9VmIWaAdHsYND/6BF9zQp9MNG5i93UQ4G1GFaM/QFoR0tvy9btAPqpYn+5diPzsuqUG0iG5m0h7xVpI5cvpA5cN4ZJcQVgj4MY0/uwOHqCOs5Scx23/jMJDhKT4/lltqktBrXdB5L0YGzVTB6u7LiD+eYFNOsvMWpuflRzMkqGY+2UEQxM5PGgXFgHBgHxoFxYBwYB8aBcWAcGAcb4+B/l5Z/tSeQasY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png;base64,iVBORw0KGgoAAAANSUhEUgAAAQMAAADCCAMAAAB6zFdcAAAA81BMVEX/MwAAAAD////BJgDSKgCmIQDBwcFDDQAsCQAzMzNMDwBVEQDPKQCOHABnFQDeLADvMADx8fHaLADmLgC5JQCWHgCdnZ1vFgB4GABycnJbEgC5ubmfIADrLwD2MQCMHAB7e3vj4+OuIwDKysrU1NQQAwC+JgCOjo42CwBmZmYmCACkpKR1FwAQEBA/DQApKSlYWFiBGgBSEAC2CwB/W1dHR0cdHR1sbGxNAAAaBQD/5+UwCgBTU1MAFBf/nJL/JgD/vrh/QDrdpaC8QTF3AADUqqbr19U/Pz/S3N3/Ujg5GxdDAAD/g3bYysmlW1N1XlySAADXziDMAAAIA0lEQVR4nO2dh1bjOBRALYcQajpJaCkQUggTYHYZFpjd2TLb6/9/zbpb5cl2CLZGL7rnzMFgw0gXSVZ5EpalgFbdOuiV2yr+6y+EHiHkyvlHrlWnRBknJGJTJVQJxU5LdXJU0CQsNdUJKp7SPuegqjpFhVMmPDuqk1Q0W4ICQo7OVaeqWC4AB5UNc9CFyoHqRBXL5BpwsGFvhjNIAZkkfMcAXSmpgQ768m+ok73iUlcQ9ys6KCN0cPBeVLCUP35OSLe4xBUD30/2OJM//0RIs7jUFUN/tTaxj7AYWNYR5EDaR6qhHE3UAQXy9uDMddBH130AHBxKH54RcuM0IYMC01cEM9GBZBalZU2CB06sesLrUz9awqgJzl7tnmxRg4uTgpOZMxXOAfhQy20qqTKDrGmsZnFQcrNNOejiahg5B1fwU3t8lUE1duLqgqRFFJoNVLWBzdqF7LErzoGkvGjJV0zO5F1hvkeJaPz43/acyti3cU1oTo5699SDzOxrd/ZULz6t+eDU8obdGB/v+llb2I+fS96NfpUvFkyvGs+SXP+EkA+2x8ih4Xzcdlu72lZU8Evx00xNUJfot+C8Xt+6aLcvuv7b/p0dcLrwPrzj239CghpBf6miNg9rws+iRg4+kEv3w1R0EPzW6S9o3TkQ11QCBcPg8m/IgTezRH9B6wZRzF/Dd+Bejt2LPyUF4RP1qdb9I7EYfIiLgV8k/gELQu/zz9vxp1rHKPDjI0I6/muh4xSEqXf5C+TA4dQeTX/1L3/7XXU+1kHM2nbYJgZVwbb/kDlwuVwsOiP7r0+qM/J6SnIHo7BI2Avq7u7YZguMz3caOwBWmUMHlyR8RTzHNz86ncjomnLwvb4OoNWE0ME0Ku72D/6d4WjkfBKPJigHz/o6OExw8OBcz/3LH30FcfnwucPgoAUoiBxQv+rnK+rX3ogffYwl/KTrVJr4YowdjL1Pgsrwr3P50Ol0puPx+Jh++HjkPzDUdgIFUhA62KbL/zb4ZMB8/pAcpfElA8dbbMdNYtRptHeTJBCNpw+gELTIQdADbGQoCETjgKUkB2HLd0q3kFLKqrPyak7A/MAOHuUC9tsaTx7AWWIdLGyhMvCLsjrHocBVgXNwLPYK2tYN/fyL6nysg6Roww6oBqHl9LHL8UqbzjNIEwIjcRAPE/xvb551l4PBQSn5P/nCATuJcgfD8D6i5SRZVUh1oPXUIQs4XoodhPV/KDjQty8g0E5xEPaOBQcJAZu6MVjRQXRfuhavH0D4WTYH2g4NRGQKJA5GG+VgmOJA564xCxifnuCgE91XnfK3Ax4zyh3EkyiqU/5mwFNIHveQg3jIhKeLxMeUUXwNOTiNbqPZrgBuWkqqC1EPaTMc9CAHt9FtPGH6fFg2zbPogJlBQcJ5ggKyeyk4iJsDPA6AcjCfTuffLP3rIe+AitpENFzgFVwyOR1FDj6ygwUmPlF3blgFC6fOU4GIj+wcCr3CovP0IccBo+DBySi1lrp72wkdTLmqIN/mpyFL2sGYafq9UhFcnnJVAZUDuiA8MIMif6V1GlQKO1yGR+iA3n6w4Bx4K61u3bjjxoy42gOLXmA4hRw4fcNg5f2OvoVn+sCj3wMdzOd+cEkjjN6mFWDqH/jUq4AD97Ng84JrYsEuOUf9xDoaG6WZl+tGIw7E/BgOEu8a7GvRo9rs95vtcu+6iqVl6HsjSGCbhsdtR3LD4ele6zhtyzp8vx9QTZhNSaRbPXG+fU/fCgEdBPU69A1BMQ6MAxfjwDhwkcWgbJID6KDI16FxR0k4wOGV9FRnZA2kkTgrovVpODfp+cuA3nE50HFYK/OkOhdrAh+YuRraz7Ovr0DbjRsRwPbOFUEQmbSzpgIMp4MdpGczEc3nUHzkMUlZwBGI0HypOKwwkbSsxLxo3EsWWKHbrDqpuZEUksIyU53U3JAGbwvcp/8wTQEP0gXRd64gDcn2NoAt1UnNDXnkMg+qZXeGxBg1BtUpzZHMHQTVCc2RXnruPTCMD2RId3dtkIOsc4v7qhOaJxkd6D15mEJGB4g2d4pkbBRROxD/QhvIgep05knGCSUU80Yy4L/BIoBgCjUB6b7fDXKQbQoBtwPo+DzjAALTJKpINgeqU5kvxoFx4JJt9Kw6lfmSraOoOpX5YhwYBy7ZHODuIxkHgANwVgX12Fl0AM6q6Hp8cDYEB+DZiqjn0kQHYMwabgf8zPIMPDposxy8gA60j0pNhsvtDugA93vB2mdzewPGJODuH/AODjfRAdcfGGyig0kWB6oTmTN144AP1AQd6L9bIQU2SLEMOdB5C1sm2N5yDdr/iN4B0yDsgHtAcQ8bLc7BHugAz4F5EowD48DFODAOXIyDTA7w7uAIeUl1cKM6ibmzk+oAzeHSUtIdoB83ZnGAfA6FddCFHSCfU2UdXMAO9D0eLiO0gxbsAPkaC+tAcn7SJjnoShwcqk5j3lAOqhIHmPd0eRgHxoGLcWAcuCzTHeDe1GUxYdvGgbx/gH3QxKwzlWMH75/ir2p9VmIWaAdHsYND/6BF9zQp9MNG5i93UQ4G1GFaM/QFoR0tvy9btAPqpYn+5diPzsuqUG0iG5m0h7xVpI5cvpA5cN4ZJcQVgj4MY0/uwOHqCOs5Scx23/jMJDhKT4/lltqktBrXdB5L0YGzVTB6u7LiD+eYFNOsvMWpuflRzMkqGY+2UEQxM5PGgXFgHBgHxoFxYBwYB8aBcWAcGAcb4+B/l5Z/tSeQasY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http://vivaessay.org/data/thumbs/thumbnail.persua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359" y="3573462"/>
            <a:ext cx="2841543" cy="282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04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fontScale="90000"/>
          </a:bodyPr>
          <a:lstStyle/>
          <a:p>
            <a:r>
              <a:rPr lang="en-US" dirty="0" smtClean="0"/>
              <a:t>Steps to a Well Written Persuasive Paper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Read the question </a:t>
            </a:r>
          </a:p>
          <a:p>
            <a:pPr marL="914400" lvl="1" indent="-514350"/>
            <a:r>
              <a:rPr lang="en-US" dirty="0"/>
              <a:t>D</a:t>
            </a:r>
            <a:r>
              <a:rPr lang="en-US" dirty="0" smtClean="0"/>
              <a:t>etermine what the assignment is asking you to do. What is the question asking you to decide? </a:t>
            </a:r>
          </a:p>
          <a:p>
            <a:pPr marL="514350" indent="-514350">
              <a:buFont typeface="+mj-lt"/>
              <a:buAutoNum type="arabicPeriod"/>
            </a:pPr>
            <a:r>
              <a:rPr lang="en-US" u="sng" dirty="0" smtClean="0"/>
              <a:t>Read through </a:t>
            </a:r>
            <a:r>
              <a:rPr lang="en-US" dirty="0" smtClean="0"/>
              <a:t>and analyze the sources</a:t>
            </a:r>
          </a:p>
          <a:p>
            <a:pPr marL="914400" lvl="1" indent="-514350"/>
            <a:r>
              <a:rPr lang="en-US" dirty="0" smtClean="0"/>
              <a:t>DO NOT SKIP THIS STEP</a:t>
            </a:r>
          </a:p>
          <a:p>
            <a:pPr marL="514350" indent="-514350">
              <a:buFont typeface="+mj-lt"/>
              <a:buAutoNum type="arabicPeriod"/>
            </a:pPr>
            <a:r>
              <a:rPr lang="en-US" dirty="0" smtClean="0"/>
              <a:t>Outline and organize your paper </a:t>
            </a:r>
          </a:p>
          <a:p>
            <a:pPr marL="514350" indent="-514350">
              <a:buFont typeface="+mj-lt"/>
              <a:buAutoNum type="arabicPeriod"/>
            </a:pPr>
            <a:r>
              <a:rPr lang="en-US" dirty="0" smtClean="0"/>
              <a:t>Write!</a:t>
            </a:r>
          </a:p>
          <a:p>
            <a:pPr marL="514350" indent="-514350">
              <a:buFont typeface="+mj-lt"/>
              <a:buAutoNum type="arabicPeriod"/>
            </a:pPr>
            <a:r>
              <a:rPr lang="en-US" dirty="0" smtClean="0"/>
              <a:t>Revise and edit  </a:t>
            </a:r>
            <a:endParaRPr lang="en-US" dirty="0"/>
          </a:p>
        </p:txBody>
      </p:sp>
    </p:spTree>
    <p:extLst>
      <p:ext uri="{BB962C8B-B14F-4D97-AF65-F5344CB8AC3E}">
        <p14:creationId xmlns:p14="http://schemas.microsoft.com/office/powerpoint/2010/main" val="70210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Understand the Question</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b="1" dirty="0"/>
              <a:t> Should the federal government have the ability to restrict the rights of American citizens in a time of crisis? </a:t>
            </a:r>
            <a:endParaRPr lang="en-US" b="1" dirty="0" smtClean="0"/>
          </a:p>
          <a:p>
            <a:pPr marL="0" indent="0">
              <a:buNone/>
            </a:pPr>
            <a:r>
              <a:rPr lang="en-US" b="1" dirty="0" smtClean="0"/>
              <a:t>     _________________ vs. _________________</a:t>
            </a:r>
          </a:p>
          <a:p>
            <a:pPr marL="514350" indent="-514350">
              <a:buFont typeface="+mj-lt"/>
              <a:buAutoNum type="arabicPeriod"/>
            </a:pPr>
            <a:r>
              <a:rPr lang="en-US" b="1" dirty="0" smtClean="0"/>
              <a:t>Based on the question and task page what is the question asking YOU to decide?</a:t>
            </a:r>
          </a:p>
          <a:p>
            <a:pPr marL="514350" indent="-514350">
              <a:buFont typeface="+mj-lt"/>
              <a:buAutoNum type="arabicPeriod"/>
            </a:pPr>
            <a:r>
              <a:rPr lang="en-US" b="1" dirty="0" smtClean="0"/>
              <a:t>What is the scenario? (who is the audience and what is the purpose of your argumentative essay?)</a:t>
            </a:r>
            <a:endParaRPr lang="en-US" dirty="0"/>
          </a:p>
        </p:txBody>
      </p:sp>
    </p:spTree>
    <p:extLst>
      <p:ext uri="{BB962C8B-B14F-4D97-AF65-F5344CB8AC3E}">
        <p14:creationId xmlns:p14="http://schemas.microsoft.com/office/powerpoint/2010/main" val="1337154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1721</Words>
  <Application>Microsoft Office PowerPoint</Application>
  <PresentationFormat>On-screen Show (4:3)</PresentationFormat>
  <Paragraphs>194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Office Theme</vt:lpstr>
      <vt:lpstr>Argumentative Writing!</vt:lpstr>
      <vt:lpstr>Content Overview</vt:lpstr>
      <vt:lpstr>What has happened to Civil Liberties historically during  times of Crisis?</vt:lpstr>
      <vt:lpstr>Current Events &amp; Security Post 9/11</vt:lpstr>
      <vt:lpstr>(USA PATRIOT) that stands for "Uniting and Strengthening America by Providing Appropriate Tools Required to Intercept and Obstruct Terrorism Act of 2001</vt:lpstr>
      <vt:lpstr>Essay Topic</vt:lpstr>
      <vt:lpstr>2. Quick review of argumentative writing steps</vt:lpstr>
      <vt:lpstr>Steps to a Well Written Persuasive Paper</vt:lpstr>
      <vt:lpstr>Read and Understand the Question</vt:lpstr>
      <vt:lpstr>2. Read through and analyze the sources</vt:lpstr>
      <vt:lpstr>3. Outline and organize your paper </vt:lpstr>
      <vt:lpstr>Introduction</vt:lpstr>
      <vt:lpstr>Parts of a Body Paragraph </vt:lpstr>
      <vt:lpstr>PowerPoint Presentation</vt:lpstr>
      <vt:lpstr>PowerPoint Presentation</vt:lpstr>
      <vt:lpstr>4. Write!</vt:lpstr>
      <vt:lpstr>4. Write!</vt:lpstr>
      <vt:lpstr>Transitional Phrases occur WITHIN a Paragraph</vt:lpstr>
      <vt:lpstr>Transition Sentences</vt:lpstr>
      <vt:lpstr>4. Write!</vt:lpstr>
      <vt:lpstr>Revise and Editing </vt:lpstr>
      <vt:lpstr>3. Writing Self Assessment/ Goals</vt:lpstr>
      <vt:lpstr>4. Source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Argumentative Writing!</dc:title>
  <dc:creator>Ramm, Lindsay</dc:creator>
  <cp:lastModifiedBy>Webb, Ryan</cp:lastModifiedBy>
  <cp:revision>46</cp:revision>
  <cp:lastPrinted>2015-03-13T12:31:22Z</cp:lastPrinted>
  <dcterms:created xsi:type="dcterms:W3CDTF">2015-03-13T03:05:45Z</dcterms:created>
  <dcterms:modified xsi:type="dcterms:W3CDTF">2017-03-27T19:02:07Z</dcterms:modified>
</cp:coreProperties>
</file>